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4"/>
  </p:sldMasterIdLst>
  <p:notesMasterIdLst>
    <p:notesMasterId r:id="rId32"/>
  </p:notesMasterIdLst>
  <p:sldIdLst>
    <p:sldId id="258" r:id="rId5"/>
    <p:sldId id="287" r:id="rId6"/>
    <p:sldId id="265" r:id="rId7"/>
    <p:sldId id="260" r:id="rId8"/>
    <p:sldId id="269" r:id="rId9"/>
    <p:sldId id="268" r:id="rId10"/>
    <p:sldId id="264" r:id="rId11"/>
    <p:sldId id="261" r:id="rId12"/>
    <p:sldId id="263" r:id="rId13"/>
    <p:sldId id="262" r:id="rId14"/>
    <p:sldId id="267" r:id="rId15"/>
    <p:sldId id="270" r:id="rId16"/>
    <p:sldId id="266" r:id="rId17"/>
    <p:sldId id="271" r:id="rId18"/>
    <p:sldId id="272" r:id="rId19"/>
    <p:sldId id="273" r:id="rId20"/>
    <p:sldId id="274" r:id="rId21"/>
    <p:sldId id="284" r:id="rId22"/>
    <p:sldId id="285" r:id="rId23"/>
    <p:sldId id="286" r:id="rId24"/>
    <p:sldId id="276" r:id="rId25"/>
    <p:sldId id="277" r:id="rId26"/>
    <p:sldId id="278" r:id="rId27"/>
    <p:sldId id="279" r:id="rId28"/>
    <p:sldId id="283" r:id="rId29"/>
    <p:sldId id="281" r:id="rId30"/>
    <p:sldId id="280"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ck Brazeau" initials="NB" lastIdx="2" clrIdx="0">
    <p:extLst>
      <p:ext uri="{19B8F6BF-5375-455C-9EA6-DF929625EA0E}">
        <p15:presenceInfo xmlns:p15="http://schemas.microsoft.com/office/powerpoint/2012/main" userId="S-1-5-21-2127521184-1604012920-1887927527-16880922" providerId="AD"/>
      </p:ext>
    </p:extLst>
  </p:cmAuthor>
  <p:cmAuthor id="2" name="Achim Dettweiler" initials="AD" lastIdx="4" clrIdx="1">
    <p:extLst>
      <p:ext uri="{19B8F6BF-5375-455C-9EA6-DF929625EA0E}">
        <p15:presenceInfo xmlns:p15="http://schemas.microsoft.com/office/powerpoint/2012/main" userId="S-1-5-21-2127521184-1604012920-1887927527-8448984" providerId="AD"/>
      </p:ext>
    </p:extLst>
  </p:cmAuthor>
  <p:cmAuthor id="3" name="Beth Massi" initials="BM" lastIdx="4" clrIdx="2">
    <p:extLst>
      <p:ext uri="{19B8F6BF-5375-455C-9EA6-DF929625EA0E}">
        <p15:presenceInfo xmlns:p15="http://schemas.microsoft.com/office/powerpoint/2012/main" userId="S-1-5-21-2127521184-1604012920-1887927527-3218060" providerId="AD"/>
      </p:ext>
    </p:extLst>
  </p:cmAuthor>
  <p:cmAuthor id="4" name="Diego Vega" initials="DV" lastIdx="2" clrIdx="3">
    <p:extLst>
      <p:ext uri="{19B8F6BF-5375-455C-9EA6-DF929625EA0E}">
        <p15:presenceInfo xmlns:p15="http://schemas.microsoft.com/office/powerpoint/2012/main" userId="S003BFFD801C0A84@LIVE.COM"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E33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B3E294-B1D9-4B45-8C54-64AACD860DCB}" v="1539" dt="2017-07-31T22:33:24.106"/>
    <p1510:client id="{1425F7C4-EF92-4598-ACFA-2354764F8D98}" v="385" dt="2017-08-01T18:50:57.179"/>
    <p1510:client id="{4246BF75-58DF-4389-87A4-8FA4A8B0686B}" v="2" dt="2017-08-01T21:09:09.3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063" autoAdjust="0"/>
  </p:normalViewPr>
  <p:slideViewPr>
    <p:cSldViewPr snapToGrid="0">
      <p:cViewPr varScale="1">
        <p:scale>
          <a:sx n="65" d="100"/>
          <a:sy n="65" d="100"/>
        </p:scale>
        <p:origin x="91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commentAuthors" Target="commentAuthor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s>
</file>

<file path=ppt/media/hdphoto1.wdp>
</file>

<file path=ppt/media/hdphoto2.wdp>
</file>

<file path=ppt/media/hdphoto3.wdp>
</file>

<file path=ppt/media/hdphoto4.wdp>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2.png>
</file>

<file path=ppt/media/image23.png>
</file>

<file path=ppt/media/image24.png>
</file>

<file path=ppt/media/image25.svg>
</file>

<file path=ppt/media/image26.png>
</file>

<file path=ppt/media/image27.png>
</file>

<file path=ppt/media/image28.sv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7A0A5C-BDFE-4AA0-8363-842B4B5195FB}" type="datetimeFigureOut">
              <a:rPr lang="en-US" smtClean="0"/>
              <a:t>10/5/2017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8195A8-0CC9-4EC5-84EE-12317B82121E}"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63EB8A-53A4-4077-8798-610E05BE84FE}" type="slidenum">
              <a:rPr lang="en-US" smtClean="0"/>
              <a:t>1</a:t>
            </a:fld>
            <a:endParaRPr lang="en-US"/>
          </a:p>
        </p:txBody>
      </p:sp>
    </p:spTree>
    <p:extLst>
      <p:ext uri="{BB962C8B-B14F-4D97-AF65-F5344CB8AC3E}">
        <p14:creationId xmlns:p14="http://schemas.microsoft.com/office/powerpoint/2010/main" val="469626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E088C26-F2EE-4531-A8A2-E8EE44056931}" type="slidenum">
              <a:rPr lang="en-US" smtClean="0"/>
              <a:t>10</a:t>
            </a:fld>
            <a:endParaRPr lang="en-US"/>
          </a:p>
        </p:txBody>
      </p:sp>
    </p:spTree>
    <p:extLst>
      <p:ext uri="{BB962C8B-B14F-4D97-AF65-F5344CB8AC3E}">
        <p14:creationId xmlns:p14="http://schemas.microsoft.com/office/powerpoint/2010/main" val="799544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https://blogs.msdn.microsoft.com/dotnet/tag/performance/</a:t>
            </a:r>
          </a:p>
        </p:txBody>
      </p:sp>
      <p:sp>
        <p:nvSpPr>
          <p:cNvPr id="4" name="Slide Number Placeholder 3"/>
          <p:cNvSpPr>
            <a:spLocks noGrp="1"/>
          </p:cNvSpPr>
          <p:nvPr>
            <p:ph type="sldNum" sz="quarter" idx="10"/>
          </p:nvPr>
        </p:nvSpPr>
        <p:spPr/>
        <p:txBody>
          <a:bodyPr/>
          <a:lstStyle/>
          <a:p>
            <a:fld id="{CC8195A8-0CC9-4EC5-84EE-12317B82121E}" type="slidenum">
              <a:rPr lang="en-US" smtClean="0"/>
              <a:t>11</a:t>
            </a:fld>
            <a:endParaRPr lang="en-US"/>
          </a:p>
        </p:txBody>
      </p:sp>
    </p:spTree>
    <p:extLst>
      <p:ext uri="{BB962C8B-B14F-4D97-AF65-F5344CB8AC3E}">
        <p14:creationId xmlns:p14="http://schemas.microsoft.com/office/powerpoint/2010/main" val="29828127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12</a:t>
            </a:fld>
            <a:endParaRPr lang="en-US"/>
          </a:p>
        </p:txBody>
      </p:sp>
    </p:spTree>
    <p:extLst>
      <p:ext uri="{BB962C8B-B14F-4D97-AF65-F5344CB8AC3E}">
        <p14:creationId xmlns:p14="http://schemas.microsoft.com/office/powerpoint/2010/main" val="8138595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Visual Studio 2017 now supports creating and running .NET Core 2.0 apps, just remember the SDK does not yet come as part of Visual Studio 2017, so you will need to download and install the .NET Core 2.0 SDK separately.</a:t>
            </a:r>
          </a:p>
          <a:p>
            <a:endParaRPr lang="en-US" dirty="0"/>
          </a:p>
          <a:p>
            <a:r>
              <a:rPr lang="en-US" dirty="0"/>
              <a:t>With the added support for .NET Core 2.0 in Visual Studio 2017 you can create .NET Core web and console applications, and .NET Core and .NET Standard class libraries using Visual Basic as well as C#</a:t>
            </a:r>
          </a:p>
          <a:p>
            <a:endParaRPr lang="en-US" dirty="0"/>
          </a:p>
          <a:p>
            <a:r>
              <a:rPr lang="en-US" dirty="0"/>
              <a:t>NET Framework and .NET Standard/Core interop: Users can now more seamlessly install or refer to .NET Core/.NET Standard libraries from .NET Framework projects and vice versa. No need to manually add interop </a:t>
            </a:r>
            <a:r>
              <a:rPr lang="en-US" dirty="0" err="1"/>
              <a:t>NuGet</a:t>
            </a:r>
            <a:r>
              <a:rPr lang="en-US" dirty="0"/>
              <a:t> packages – system does this for you automatically.</a:t>
            </a:r>
          </a:p>
          <a:p>
            <a:endParaRPr lang="en-US" dirty="0"/>
          </a:p>
          <a:p>
            <a:r>
              <a:rPr lang="en-US" dirty="0"/>
              <a:t>Build: Incremental builds for .NET Core is now turned ON by default. </a:t>
            </a:r>
          </a:p>
        </p:txBody>
      </p:sp>
      <p:sp>
        <p:nvSpPr>
          <p:cNvPr id="4" name="Slide Number Placeholder 3"/>
          <p:cNvSpPr>
            <a:spLocks noGrp="1"/>
          </p:cNvSpPr>
          <p:nvPr>
            <p:ph type="sldNum" sz="quarter" idx="10"/>
          </p:nvPr>
        </p:nvSpPr>
        <p:spPr/>
        <p:txBody>
          <a:bodyPr/>
          <a:lstStyle/>
          <a:p>
            <a:fld id="{CC8195A8-0CC9-4EC5-84EE-12317B82121E}" type="slidenum">
              <a:rPr lang="en-US" smtClean="0"/>
              <a:t>13</a:t>
            </a:fld>
            <a:endParaRPr lang="en-US"/>
          </a:p>
        </p:txBody>
      </p:sp>
    </p:spTree>
    <p:extLst>
      <p:ext uri="{BB962C8B-B14F-4D97-AF65-F5344CB8AC3E}">
        <p14:creationId xmlns:p14="http://schemas.microsoft.com/office/powerpoint/2010/main" val="16683890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ffectLst/>
              </a:rPr>
              <a:t>maintain quality and test coverage of your .NET Core apps and libraries during rapid development.  See the results of your unit tests as you code to </a:t>
            </a:r>
          </a:p>
          <a:p>
            <a:endParaRPr lang="en-US">
              <a:effectLst/>
            </a:endParaRPr>
          </a:p>
          <a:p>
            <a:r>
              <a:rPr lang="en-US"/>
              <a:t>Automatically execute impacted tests as you edit code and get real-time visual feedback on the test results. Ensure that your changes do not break the tests, simply by changing your code!</a:t>
            </a:r>
          </a:p>
          <a:p>
            <a:endParaRPr lang="en-US"/>
          </a:p>
          <a:p>
            <a:r>
              <a:rPr lang="en-US">
                <a:effectLst/>
              </a:rPr>
              <a:t>Live Unit Testing updates each line of code in the Visual Studio editor to show you whether the code you're writing is covered by unit tests and whether the tests that cover it are passing.  See where you are missing tests to quickly decide which tests to create next.  </a:t>
            </a:r>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14</a:t>
            </a:fld>
            <a:endParaRPr lang="en-US"/>
          </a:p>
        </p:txBody>
      </p:sp>
    </p:spTree>
    <p:extLst>
      <p:ext uri="{BB962C8B-B14F-4D97-AF65-F5344CB8AC3E}">
        <p14:creationId xmlns:p14="http://schemas.microsoft.com/office/powerpoint/2010/main" val="40578441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E088C26-F2EE-4531-A8A2-E8EE44056931}" type="slidenum">
              <a:rPr lang="en-US" smtClean="0"/>
              <a:t>15</a:t>
            </a:fld>
            <a:endParaRPr lang="en-US"/>
          </a:p>
        </p:txBody>
      </p:sp>
    </p:spTree>
    <p:extLst>
      <p:ext uri="{BB962C8B-B14F-4D97-AF65-F5344CB8AC3E}">
        <p14:creationId xmlns:p14="http://schemas.microsoft.com/office/powerpoint/2010/main" val="38903822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Visual Studio Tools for Azure Functions are now included as part of the Visual Studio installation.  To get the tools, you need to make sure to install the Azure workload.</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Create pre-compiled C# functions that provide better cold start performance than script based functions, and opens the entire eco-system of Visual Studio tools for class libraries including code analysis, unit testing, complete IntelliSense, 3rd party extensions, </a:t>
            </a:r>
            <a:r>
              <a:rPr lang="en-US" sz="1200" kern="1200" err="1">
                <a:solidFill>
                  <a:schemeClr val="tx1"/>
                </a:solidFill>
                <a:effectLst/>
                <a:latin typeface="+mn-lt"/>
                <a:ea typeface="+mn-ea"/>
                <a:cs typeface="+mn-cs"/>
              </a:rPr>
              <a:t>etc</a:t>
            </a:r>
            <a:endParaRPr lang="en-US" sz="1200" kern="1200">
              <a:solidFill>
                <a:schemeClr val="tx1"/>
              </a:solidFill>
              <a:effectLst/>
              <a:latin typeface="+mn-lt"/>
              <a:ea typeface="+mn-ea"/>
              <a:cs typeface="+mn-cs"/>
            </a:endParaRP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Use </a:t>
            </a:r>
            <a:r>
              <a:rPr lang="en-US" sz="1200" kern="1200" err="1">
                <a:solidFill>
                  <a:schemeClr val="tx1"/>
                </a:solidFill>
                <a:effectLst/>
                <a:latin typeface="+mn-lt"/>
                <a:ea typeface="+mn-ea"/>
                <a:cs typeface="+mn-cs"/>
              </a:rPr>
              <a:t>WebJobs</a:t>
            </a:r>
            <a:r>
              <a:rPr lang="en-US" sz="1200" kern="1200">
                <a:solidFill>
                  <a:schemeClr val="tx1"/>
                </a:solidFill>
                <a:effectLst/>
                <a:latin typeface="+mn-lt"/>
                <a:ea typeface="+mn-ea"/>
                <a:cs typeface="+mn-cs"/>
              </a:rPr>
              <a:t> attributes to declare function bindings directly in the C# code rather than the separate </a:t>
            </a:r>
            <a:r>
              <a:rPr lang="en-US" sz="1200" kern="1200" err="1">
                <a:solidFill>
                  <a:schemeClr val="tx1"/>
                </a:solidFill>
                <a:effectLst/>
                <a:latin typeface="+mn-lt"/>
                <a:ea typeface="+mn-ea"/>
                <a:cs typeface="+mn-cs"/>
              </a:rPr>
              <a:t>function.json</a:t>
            </a:r>
            <a:r>
              <a:rPr lang="en-US" sz="1200" kern="1200">
                <a:solidFill>
                  <a:schemeClr val="tx1"/>
                </a:solidFill>
                <a:effectLst/>
                <a:latin typeface="+mn-lt"/>
                <a:ea typeface="+mn-ea"/>
                <a:cs typeface="+mn-cs"/>
              </a:rPr>
              <a:t> file</a:t>
            </a:r>
          </a:p>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16</a:t>
            </a:fld>
            <a:endParaRPr lang="en-US"/>
          </a:p>
        </p:txBody>
      </p:sp>
    </p:spTree>
    <p:extLst>
      <p:ext uri="{BB962C8B-B14F-4D97-AF65-F5344CB8AC3E}">
        <p14:creationId xmlns:p14="http://schemas.microsoft.com/office/powerpoint/2010/main" val="1540562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E088C26-F2EE-4531-A8A2-E8EE44056931}" type="slidenum">
              <a:rPr lang="en-US" smtClean="0"/>
              <a:t>17</a:t>
            </a:fld>
            <a:endParaRPr lang="en-US"/>
          </a:p>
        </p:txBody>
      </p:sp>
    </p:spTree>
    <p:extLst>
      <p:ext uri="{BB962C8B-B14F-4D97-AF65-F5344CB8AC3E}">
        <p14:creationId xmlns:p14="http://schemas.microsoft.com/office/powerpoint/2010/main" val="16563368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18</a:t>
            </a:fld>
            <a:endParaRPr lang="en-US"/>
          </a:p>
        </p:txBody>
      </p:sp>
    </p:spTree>
    <p:extLst>
      <p:ext uri="{BB962C8B-B14F-4D97-AF65-F5344CB8AC3E}">
        <p14:creationId xmlns:p14="http://schemas.microsoft.com/office/powerpoint/2010/main" val="3359286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19</a:t>
            </a:fld>
            <a:endParaRPr lang="en-US"/>
          </a:p>
        </p:txBody>
      </p:sp>
    </p:spTree>
    <p:extLst>
      <p:ext uri="{BB962C8B-B14F-4D97-AF65-F5344CB8AC3E}">
        <p14:creationId xmlns:p14="http://schemas.microsoft.com/office/powerpoint/2010/main" val="3224137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Maybe put this in the beginning….</a:t>
            </a:r>
          </a:p>
        </p:txBody>
      </p:sp>
      <p:sp>
        <p:nvSpPr>
          <p:cNvPr id="4" name="Slide Number Placeholder 3"/>
          <p:cNvSpPr>
            <a:spLocks noGrp="1"/>
          </p:cNvSpPr>
          <p:nvPr>
            <p:ph type="sldNum" sz="quarter" idx="10"/>
          </p:nvPr>
        </p:nvSpPr>
        <p:spPr/>
        <p:txBody>
          <a:bodyPr/>
          <a:lstStyle/>
          <a:p>
            <a:fld id="{CC8195A8-0CC9-4EC5-84EE-12317B82121E}" type="slidenum">
              <a:rPr lang="en-US" smtClean="0"/>
              <a:t>2</a:t>
            </a:fld>
            <a:endParaRPr lang="en-US"/>
          </a:p>
        </p:txBody>
      </p:sp>
    </p:spTree>
    <p:extLst>
      <p:ext uri="{BB962C8B-B14F-4D97-AF65-F5344CB8AC3E}">
        <p14:creationId xmlns:p14="http://schemas.microsoft.com/office/powerpoint/2010/main" val="3650883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20</a:t>
            </a:fld>
            <a:endParaRPr lang="en-US"/>
          </a:p>
        </p:txBody>
      </p:sp>
    </p:spTree>
    <p:extLst>
      <p:ext uri="{BB962C8B-B14F-4D97-AF65-F5344CB8AC3E}">
        <p14:creationId xmlns:p14="http://schemas.microsoft.com/office/powerpoint/2010/main" val="35551581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21</a:t>
            </a:fld>
            <a:endParaRPr lang="en-US"/>
          </a:p>
        </p:txBody>
      </p:sp>
    </p:spTree>
    <p:extLst>
      <p:ext uri="{BB962C8B-B14F-4D97-AF65-F5344CB8AC3E}">
        <p14:creationId xmlns:p14="http://schemas.microsoft.com/office/powerpoint/2010/main" val="14595887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22</a:t>
            </a:fld>
            <a:endParaRPr lang="en-US"/>
          </a:p>
        </p:txBody>
      </p:sp>
    </p:spTree>
    <p:extLst>
      <p:ext uri="{BB962C8B-B14F-4D97-AF65-F5344CB8AC3E}">
        <p14:creationId xmlns:p14="http://schemas.microsoft.com/office/powerpoint/2010/main" val="39838241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23</a:t>
            </a:fld>
            <a:endParaRPr lang="en-US"/>
          </a:p>
        </p:txBody>
      </p:sp>
    </p:spTree>
    <p:extLst>
      <p:ext uri="{BB962C8B-B14F-4D97-AF65-F5344CB8AC3E}">
        <p14:creationId xmlns:p14="http://schemas.microsoft.com/office/powerpoint/2010/main" val="42588466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24</a:t>
            </a:fld>
            <a:endParaRPr lang="en-US"/>
          </a:p>
        </p:txBody>
      </p:sp>
    </p:spTree>
    <p:extLst>
      <p:ext uri="{BB962C8B-B14F-4D97-AF65-F5344CB8AC3E}">
        <p14:creationId xmlns:p14="http://schemas.microsoft.com/office/powerpoint/2010/main" val="3864289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25</a:t>
            </a:fld>
            <a:endParaRPr lang="en-US"/>
          </a:p>
        </p:txBody>
      </p:sp>
    </p:spTree>
    <p:extLst>
      <p:ext uri="{BB962C8B-B14F-4D97-AF65-F5344CB8AC3E}">
        <p14:creationId xmlns:p14="http://schemas.microsoft.com/office/powerpoint/2010/main" val="20883846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26</a:t>
            </a:fld>
            <a:endParaRPr lang="en-US"/>
          </a:p>
        </p:txBody>
      </p:sp>
    </p:spTree>
    <p:extLst>
      <p:ext uri="{BB962C8B-B14F-4D97-AF65-F5344CB8AC3E}">
        <p14:creationId xmlns:p14="http://schemas.microsoft.com/office/powerpoint/2010/main" val="20796060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63EB8A-53A4-4077-8798-610E05BE84FE}" type="slidenum">
              <a:rPr lang="en-US" smtClean="0"/>
              <a:t>27</a:t>
            </a:fld>
            <a:endParaRPr lang="en-US"/>
          </a:p>
        </p:txBody>
      </p:sp>
    </p:spTree>
    <p:extLst>
      <p:ext uri="{BB962C8B-B14F-4D97-AF65-F5344CB8AC3E}">
        <p14:creationId xmlns:p14="http://schemas.microsoft.com/office/powerpoint/2010/main" val="3032721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3</a:t>
            </a:fld>
            <a:endParaRPr lang="en-US"/>
          </a:p>
        </p:txBody>
      </p:sp>
    </p:spTree>
    <p:extLst>
      <p:ext uri="{BB962C8B-B14F-4D97-AF65-F5344CB8AC3E}">
        <p14:creationId xmlns:p14="http://schemas.microsoft.com/office/powerpoint/2010/main" val="6342326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a:solidFill>
                  <a:schemeClr val="tx1"/>
                </a:solidFill>
                <a:effectLst/>
                <a:latin typeface="+mn-lt"/>
                <a:ea typeface="+mn-ea"/>
                <a:cs typeface="+mn-cs"/>
              </a:rPr>
              <a:t>Performance – </a:t>
            </a:r>
            <a:r>
              <a:rPr lang="en-US" sz="1200" kern="1200">
                <a:solidFill>
                  <a:schemeClr val="tx1"/>
                </a:solidFill>
                <a:effectLst/>
                <a:latin typeface="+mn-lt"/>
                <a:ea typeface="+mn-ea"/>
                <a:cs typeface="+mn-cs"/>
              </a:rPr>
              <a:t>From profile guided optimizations to faster JIT compiler to the numerous performance improvement made by the community in the .NET Core libraries, .NET Core 2.0 is the fastest version of .NET ever. </a:t>
            </a:r>
          </a:p>
          <a:p>
            <a:r>
              <a:rPr lang="en-US" sz="1200" b="1" kern="1200">
                <a:solidFill>
                  <a:schemeClr val="tx1"/>
                </a:solidFill>
                <a:effectLst/>
                <a:latin typeface="+mn-lt"/>
                <a:ea typeface="+mn-ea"/>
                <a:cs typeface="+mn-cs"/>
              </a:rPr>
              <a:t>Expanded Libraries - </a:t>
            </a:r>
            <a:r>
              <a:rPr lang="en-US" sz="1200" kern="1200">
                <a:solidFill>
                  <a:schemeClr val="tx1"/>
                </a:solidFill>
                <a:effectLst/>
                <a:latin typeface="+mn-lt"/>
                <a:ea typeface="+mn-ea"/>
                <a:cs typeface="+mn-cs"/>
              </a:rPr>
              <a:t>.NET Core 2.0 implements</a:t>
            </a:r>
            <a:r>
              <a:rPr lang="en-US" sz="1200" b="1" kern="1200">
                <a:solidFill>
                  <a:schemeClr val="tx1"/>
                </a:solidFill>
                <a:effectLst/>
                <a:latin typeface="+mn-lt"/>
                <a:ea typeface="+mn-ea"/>
                <a:cs typeface="+mn-cs"/>
              </a:rPr>
              <a:t> </a:t>
            </a:r>
            <a:r>
              <a:rPr lang="en-US" sz="1200" kern="1200">
                <a:solidFill>
                  <a:schemeClr val="tx1"/>
                </a:solidFill>
                <a:effectLst/>
                <a:latin typeface="+mn-lt"/>
                <a:ea typeface="+mn-ea"/>
                <a:cs typeface="+mn-cs"/>
              </a:rPr>
              <a:t>the</a:t>
            </a:r>
            <a:r>
              <a:rPr lang="en-US" sz="1200" b="1" kern="1200">
                <a:solidFill>
                  <a:schemeClr val="tx1"/>
                </a:solidFill>
                <a:effectLst/>
                <a:latin typeface="+mn-lt"/>
                <a:ea typeface="+mn-ea"/>
                <a:cs typeface="+mn-cs"/>
              </a:rPr>
              <a:t> .</a:t>
            </a:r>
            <a:r>
              <a:rPr lang="en-US" sz="1200" kern="1200">
                <a:solidFill>
                  <a:schemeClr val="tx1"/>
                </a:solidFill>
                <a:effectLst/>
                <a:latin typeface="+mn-lt"/>
                <a:ea typeface="+mn-ea"/>
                <a:cs typeface="+mn-cs"/>
              </a:rPr>
              <a:t>NET Standard 2.0 which has expanded the API surface area so that code and binaries can be shared across runtimes and workloads. </a:t>
            </a:r>
            <a:endParaRPr lang="en-US"/>
          </a:p>
        </p:txBody>
      </p:sp>
      <p:sp>
        <p:nvSpPr>
          <p:cNvPr id="4" name="Slide Number Placeholder 3"/>
          <p:cNvSpPr>
            <a:spLocks noGrp="1"/>
          </p:cNvSpPr>
          <p:nvPr>
            <p:ph type="sldNum" sz="quarter" idx="10"/>
          </p:nvPr>
        </p:nvSpPr>
        <p:spPr/>
        <p:txBody>
          <a:bodyPr/>
          <a:lstStyle/>
          <a:p>
            <a:fld id="{3F63EB8A-53A4-4077-8798-610E05BE84FE}" type="slidenum">
              <a:rPr lang="en-US" smtClean="0"/>
              <a:t>4</a:t>
            </a:fld>
            <a:endParaRPr lang="en-US"/>
          </a:p>
        </p:txBody>
      </p:sp>
    </p:spTree>
    <p:extLst>
      <p:ext uri="{BB962C8B-B14F-4D97-AF65-F5344CB8AC3E}">
        <p14:creationId xmlns:p14="http://schemas.microsoft.com/office/powerpoint/2010/main" val="1137551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Looks like this will release on 8/16 according to Red Hat. </a:t>
            </a:r>
          </a:p>
        </p:txBody>
      </p:sp>
      <p:sp>
        <p:nvSpPr>
          <p:cNvPr id="4" name="Slide Number Placeholder 3"/>
          <p:cNvSpPr>
            <a:spLocks noGrp="1"/>
          </p:cNvSpPr>
          <p:nvPr>
            <p:ph type="sldNum" sz="quarter" idx="10"/>
          </p:nvPr>
        </p:nvSpPr>
        <p:spPr/>
        <p:txBody>
          <a:bodyPr/>
          <a:lstStyle/>
          <a:p>
            <a:fld id="{CC8195A8-0CC9-4EC5-84EE-12317B82121E}" type="slidenum">
              <a:rPr lang="en-US" smtClean="0"/>
              <a:t>5</a:t>
            </a:fld>
            <a:endParaRPr lang="en-US"/>
          </a:p>
        </p:txBody>
      </p:sp>
    </p:spTree>
    <p:extLst>
      <p:ext uri="{BB962C8B-B14F-4D97-AF65-F5344CB8AC3E}">
        <p14:creationId xmlns:p14="http://schemas.microsoft.com/office/powerpoint/2010/main" val="3821300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E088C26-F2EE-4531-A8A2-E8EE44056931}" type="slidenum">
              <a:rPr lang="en-US" smtClean="0"/>
              <a:t>6</a:t>
            </a:fld>
            <a:endParaRPr lang="en-US"/>
          </a:p>
        </p:txBody>
      </p:sp>
    </p:spTree>
    <p:extLst>
      <p:ext uri="{BB962C8B-B14F-4D97-AF65-F5344CB8AC3E}">
        <p14:creationId xmlns:p14="http://schemas.microsoft.com/office/powerpoint/2010/main" val="8695893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96646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10/5/2017 8:51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759198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E088C26-F2EE-4531-A8A2-E8EE44056931}" type="slidenum">
              <a:rPr lang="en-US" smtClean="0"/>
              <a:t>9</a:t>
            </a:fld>
            <a:endParaRPr lang="en-US"/>
          </a:p>
        </p:txBody>
      </p:sp>
    </p:spTree>
    <p:extLst>
      <p:ext uri="{BB962C8B-B14F-4D97-AF65-F5344CB8AC3E}">
        <p14:creationId xmlns:p14="http://schemas.microsoft.com/office/powerpoint/2010/main" val="39234644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 Id="rId5" Type="http://schemas.openxmlformats.org/officeDocument/2006/relationships/image" Target="../media/image7.png"/><Relationship Id="rId4" Type="http://schemas.microsoft.com/office/2007/relationships/hdphoto" Target="../media/hdphoto1.wdp"/></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p:bgPr>
        <a:solidFill>
          <a:schemeClr val="bg1"/>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12191376" cy="6858622"/>
          </a:xfrm>
          <a:prstGeom prst="rect">
            <a:avLst/>
          </a:prstGeom>
        </p:spPr>
      </p:pic>
      <p:pic>
        <p:nvPicPr>
          <p:cNvPr id="4" name="MS logo white"/>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bwMode="gray">
          <a:xfrm>
            <a:off x="9986172" y="6186209"/>
            <a:ext cx="1789713" cy="383000"/>
          </a:xfrm>
          <a:prstGeom prst="rect">
            <a:avLst/>
          </a:prstGeom>
        </p:spPr>
      </p:pic>
    </p:spTree>
    <p:extLst>
      <p:ext uri="{BB962C8B-B14F-4D97-AF65-F5344CB8AC3E}">
        <p14:creationId xmlns:p14="http://schemas.microsoft.com/office/powerpoint/2010/main" val="20922703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Section Title Transmission">
    <p:spTree>
      <p:nvGrpSpPr>
        <p:cNvPr id="1" name=""/>
        <p:cNvGrpSpPr/>
        <p:nvPr/>
      </p:nvGrpSpPr>
      <p:grpSpPr>
        <a:xfrm>
          <a:off x="0" y="0"/>
          <a:ext cx="0" cy="0"/>
          <a:chOff x="0" y="0"/>
          <a:chExt cx="0" cy="0"/>
        </a:xfrm>
      </p:grpSpPr>
      <p:pic>
        <p:nvPicPr>
          <p:cNvPr id="4" name="Picture 3"/>
          <p:cNvPicPr>
            <a:picLocks noChangeAspect="1"/>
          </p:cNvPicPr>
          <p:nvPr/>
        </p:nvPicPr>
        <p:blipFill>
          <a:blip r:embed="rId2">
            <a:duotone>
              <a:prstClr val="black"/>
              <a:schemeClr val="bg2">
                <a:tint val="45000"/>
                <a:satMod val="400000"/>
              </a:schemeClr>
            </a:duotone>
            <a:extLst>
              <a:ext uri="{BEBA8EAE-BF5A-486C-A8C5-ECC9F3942E4B}">
                <a14:imgProps xmlns:a14="http://schemas.microsoft.com/office/drawing/2010/main">
                  <a14:imgLayer r:embed="rId3">
                    <a14:imgEffect>
                      <a14:colorTemperature colorTemp="115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a:ext>
            </a:extLst>
          </a:blip>
          <a:stretch>
            <a:fillRect/>
          </a:stretch>
        </p:blipFill>
        <p:spPr>
          <a:xfrm>
            <a:off x="3019126" y="1"/>
            <a:ext cx="9172873" cy="6621296"/>
          </a:xfrm>
          <a:prstGeom prst="rect">
            <a:avLst/>
          </a:prstGeom>
        </p:spPr>
      </p:pic>
      <p:sp>
        <p:nvSpPr>
          <p:cNvPr id="2" name="Title 1"/>
          <p:cNvSpPr>
            <a:spLocks noGrp="1"/>
          </p:cNvSpPr>
          <p:nvPr>
            <p:ph type="title" hasCustomPrompt="1"/>
          </p:nvPr>
        </p:nvSpPr>
        <p:spPr>
          <a:xfrm>
            <a:off x="568046" y="2084172"/>
            <a:ext cx="11354715"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12567984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Title Transmission">
    <p:spTree>
      <p:nvGrpSpPr>
        <p:cNvPr id="1" name=""/>
        <p:cNvGrpSpPr/>
        <p:nvPr/>
      </p:nvGrpSpPr>
      <p:grpSpPr>
        <a:xfrm>
          <a:off x="0" y="0"/>
          <a:ext cx="0" cy="0"/>
          <a:chOff x="0" y="0"/>
          <a:chExt cx="0" cy="0"/>
        </a:xfrm>
      </p:grpSpPr>
      <p:pic>
        <p:nvPicPr>
          <p:cNvPr id="4" name="Picture 3"/>
          <p:cNvPicPr>
            <a:picLocks noChangeAspect="1"/>
          </p:cNvPicPr>
          <p:nvPr/>
        </p:nvPicPr>
        <p:blipFill>
          <a:blip r:embed="rId2">
            <a:duotone>
              <a:prstClr val="black"/>
              <a:schemeClr val="bg2">
                <a:tint val="45000"/>
                <a:satMod val="400000"/>
              </a:schemeClr>
            </a:duotone>
            <a:extLst>
              <a:ext uri="{BEBA8EAE-BF5A-486C-A8C5-ECC9F3942E4B}">
                <a14:imgProps xmlns:a14="http://schemas.microsoft.com/office/drawing/2010/main">
                  <a14:imgLayer r:embed="rId3">
                    <a14:imgEffect>
                      <a14:colorTemperature colorTemp="115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a:ext>
            </a:extLst>
          </a:blip>
          <a:stretch>
            <a:fillRect/>
          </a:stretch>
        </p:blipFill>
        <p:spPr>
          <a:xfrm>
            <a:off x="3019126" y="1"/>
            <a:ext cx="9172873" cy="6621296"/>
          </a:xfrm>
          <a:prstGeom prst="rect">
            <a:avLst/>
          </a:prstGeom>
        </p:spPr>
      </p:pic>
      <p:sp>
        <p:nvSpPr>
          <p:cNvPr id="2" name="Title 1"/>
          <p:cNvSpPr>
            <a:spLocks noGrp="1"/>
          </p:cNvSpPr>
          <p:nvPr>
            <p:ph type="title" hasCustomPrompt="1"/>
          </p:nvPr>
        </p:nvSpPr>
        <p:spPr>
          <a:xfrm>
            <a:off x="568046" y="2084172"/>
            <a:ext cx="11354715"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42551507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981615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60297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4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3232247" y="0"/>
            <a:ext cx="5711483"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2129796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3232247" y="0"/>
            <a:ext cx="5711483"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8409127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5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114456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240831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43521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9393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1">
    <p:bg>
      <p:bgPr>
        <a:solidFill>
          <a:srgbClr val="5C2D91"/>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Rectangle 7"/>
          <p:cNvSpPr/>
          <p:nvPr/>
        </p:nvSpPr>
        <p:spPr bwMode="auto">
          <a:xfrm>
            <a:off x="1" y="6118656"/>
            <a:ext cx="12191999" cy="739344"/>
          </a:xfrm>
          <a:prstGeom prst="rect">
            <a:avLst/>
          </a:prstGeom>
          <a:solidFill>
            <a:schemeClr val="tx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a:ext>
            </a:extLst>
          </a:blip>
          <a:stretch/>
        </p:blipFill>
        <p:spPr bwMode="invGray">
          <a:xfrm>
            <a:off x="423780" y="6364281"/>
            <a:ext cx="1025270" cy="224138"/>
          </a:xfrm>
          <a:prstGeom prst="rect">
            <a:avLst/>
          </a:prstGeom>
          <a:noFill/>
          <a:ln>
            <a:noFill/>
          </a:ln>
        </p:spPr>
      </p:pic>
      <p:sp>
        <p:nvSpPr>
          <p:cNvPr id="13" name="Title 1"/>
          <p:cNvSpPr>
            <a:spLocks noGrp="1"/>
          </p:cNvSpPr>
          <p:nvPr>
            <p:ph type="title" hasCustomPrompt="1"/>
          </p:nvPr>
        </p:nvSpPr>
        <p:spPr>
          <a:xfrm>
            <a:off x="543147" y="2084187"/>
            <a:ext cx="9860610"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4" name="Text Placeholder 4"/>
          <p:cNvSpPr>
            <a:spLocks noGrp="1"/>
          </p:cNvSpPr>
          <p:nvPr>
            <p:ph type="body" sz="quarter" idx="12" hasCustomPrompt="1"/>
          </p:nvPr>
        </p:nvSpPr>
        <p:spPr>
          <a:xfrm>
            <a:off x="543146" y="3878574"/>
            <a:ext cx="9860611"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52183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800" fill="hold"/>
                                        <p:tgtEl>
                                          <p:spTgt spid="8"/>
                                        </p:tgtEl>
                                        <p:attrNameLst>
                                          <p:attrName>ppt_x</p:attrName>
                                        </p:attrNameLst>
                                      </p:cBhvr>
                                      <p:tavLst>
                                        <p:tav tm="0">
                                          <p:val>
                                            <p:strVal val="#ppt_x"/>
                                          </p:val>
                                        </p:tav>
                                        <p:tav tm="100000">
                                          <p:val>
                                            <p:strVal val="#ppt_x"/>
                                          </p:val>
                                        </p:tav>
                                      </p:tavLst>
                                    </p:anim>
                                    <p:anim calcmode="lin" valueType="num">
                                      <p:cBhvr additive="base">
                                        <p:cTn id="8" dur="800" fill="hold"/>
                                        <p:tgtEl>
                                          <p:spTgt spid="8"/>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8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Blank Accent Color 1">
    <p:bg>
      <p:bgPr>
        <a:solidFill>
          <a:srgbClr val="5C2D9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08185105"/>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184460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29479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1491147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541226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493280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85333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445309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5_Demo slide">
    <p:bg>
      <p:bgPr>
        <a:solidFill>
          <a:schemeClr val="accent1"/>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t="7783" b="8254"/>
          <a:stretch/>
        </p:blipFill>
        <p:spPr>
          <a:xfrm>
            <a:off x="-1" y="0"/>
            <a:ext cx="12192001" cy="6858000"/>
          </a:xfrm>
          <a:prstGeom prst="rect">
            <a:avLst/>
          </a:prstGeom>
        </p:spPr>
      </p:pic>
      <p:sp>
        <p:nvSpPr>
          <p:cNvPr id="3" name="Rectangle 2"/>
          <p:cNvSpPr/>
          <p:nvPr/>
        </p:nvSpPr>
        <p:spPr bwMode="auto">
          <a:xfrm>
            <a:off x="0" y="0"/>
            <a:ext cx="12192000" cy="6858000"/>
          </a:xfrm>
          <a:prstGeom prst="rect">
            <a:avLst/>
          </a:prstGeom>
          <a:solidFill>
            <a:schemeClr val="accent3">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0" y="6126438"/>
            <a:ext cx="12192000" cy="739344"/>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p:nvPicPr>
        <p:blipFill rotWithShape="1">
          <a:blip r:embed="rId3" cstate="print">
            <a:extLst>
              <a:ext uri="{BEBA8EAE-BF5A-486C-A8C5-ECC9F3942E4B}">
                <a14:imgProps xmlns:a14="http://schemas.microsoft.com/office/drawing/2010/main">
                  <a14:imgLayer r:embed="rId4"/>
                </a14:imgProps>
              </a:ext>
              <a:ext uri="{28A0092B-C50C-407E-A947-70E740481C1C}">
                <a14:useLocalDpi xmlns:a14="http://schemas.microsoft.com/office/drawing/2010/main"/>
              </a:ext>
            </a:extLst>
          </a:blip>
          <a:stretch/>
        </p:blipFill>
        <p:spPr bwMode="invGray">
          <a:xfrm>
            <a:off x="423779" y="6372063"/>
            <a:ext cx="1025270" cy="224138"/>
          </a:xfrm>
          <a:prstGeom prst="rect">
            <a:avLst/>
          </a:prstGeom>
          <a:noFill/>
          <a:ln>
            <a:noFill/>
          </a:ln>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19126" y="1"/>
            <a:ext cx="9172873" cy="6621296"/>
          </a:xfrm>
          <a:prstGeom prst="rect">
            <a:avLst/>
          </a:prstGeom>
        </p:spPr>
      </p:pic>
      <p:sp>
        <p:nvSpPr>
          <p:cNvPr id="13" name="Text Placeholder 4"/>
          <p:cNvSpPr>
            <a:spLocks noGrp="1"/>
          </p:cNvSpPr>
          <p:nvPr>
            <p:ph type="body" sz="quarter" idx="13" hasCustomPrompt="1"/>
          </p:nvPr>
        </p:nvSpPr>
        <p:spPr>
          <a:xfrm>
            <a:off x="544080" y="3877588"/>
            <a:ext cx="9179003" cy="651821"/>
          </a:xfrm>
          <a:prstGeom prst="rect">
            <a:avLst/>
          </a:prstGeom>
          <a:noFill/>
        </p:spPr>
        <p:txBody>
          <a:bodyPr wrap="square" lIns="146304" tIns="109728" rIns="146304" bIns="109728">
            <a:spAutoFit/>
          </a:bodyPr>
          <a:lstStyle>
            <a:lvl1pPr marL="0" indent="0">
              <a:spcBef>
                <a:spcPts val="0"/>
              </a:spcBef>
              <a:buNone/>
              <a:defRPr sz="3137" spc="0" baseline="0">
                <a:solidFill>
                  <a:schemeClr val="bg1"/>
                </a:solidFill>
                <a:latin typeface="+mj-lt"/>
              </a:defRPr>
            </a:lvl1pPr>
          </a:lstStyle>
          <a:p>
            <a:r>
              <a:rPr lang="en-US">
                <a:solidFill>
                  <a:schemeClr val="bg1"/>
                </a:solidFill>
              </a:rPr>
              <a:t>Name</a:t>
            </a:r>
          </a:p>
        </p:txBody>
      </p:sp>
      <p:sp>
        <p:nvSpPr>
          <p:cNvPr id="14" name="Title 12"/>
          <p:cNvSpPr>
            <a:spLocks noGrp="1"/>
          </p:cNvSpPr>
          <p:nvPr>
            <p:ph type="title" hasCustomPrompt="1"/>
          </p:nvPr>
        </p:nvSpPr>
        <p:spPr>
          <a:xfrm>
            <a:off x="544080" y="2084171"/>
            <a:ext cx="9179004" cy="1804311"/>
          </a:xfrm>
          <a:prstGeom prst="rect">
            <a:avLst/>
          </a:prstGeom>
        </p:spPr>
        <p:txBody>
          <a:bodyPr lIns="146304" tIns="9144" rIns="146304" bIns="9144" anchor="b" anchorCtr="0"/>
          <a:lstStyle>
            <a:lvl1pPr marL="0" indent="0">
              <a:spcBef>
                <a:spcPts val="0"/>
              </a:spcBef>
              <a:buNone/>
              <a:defRPr sz="7058">
                <a:solidFill>
                  <a:schemeClr val="bg1"/>
                </a:solidFill>
                <a:latin typeface="+mj-lt"/>
              </a:defRPr>
            </a:lvl1pPr>
          </a:lstStyle>
          <a:p>
            <a:r>
              <a:rPr lang="en-US" sz="5882">
                <a:solidFill>
                  <a:schemeClr val="bg1"/>
                </a:solidFill>
              </a:rPr>
              <a:t>Demo</a:t>
            </a:r>
          </a:p>
        </p:txBody>
      </p:sp>
      <p:sp>
        <p:nvSpPr>
          <p:cNvPr id="9" name="TextBox 8"/>
          <p:cNvSpPr txBox="1"/>
          <p:nvPr/>
        </p:nvSpPr>
        <p:spPr>
          <a:xfrm>
            <a:off x="9504503" y="5726840"/>
            <a:ext cx="2671999" cy="400457"/>
          </a:xfrm>
          <a:prstGeom prst="rect">
            <a:avLst/>
          </a:prstGeom>
          <a:noFill/>
          <a:effectLst/>
        </p:spPr>
        <p:txBody>
          <a:bodyPr wrap="none" lIns="179285" tIns="143428" rIns="179285" bIns="143428" rtlCol="0">
            <a:spAutoFit/>
          </a:bodyPr>
          <a:lstStyle/>
          <a:p>
            <a:pPr algn="r" defTabSz="914367">
              <a:lnSpc>
                <a:spcPct val="90000"/>
              </a:lnSpc>
              <a:spcAft>
                <a:spcPts val="588"/>
              </a:spcAft>
            </a:pPr>
            <a:r>
              <a:rPr lang="en-US" sz="800" baseline="0">
                <a:solidFill>
                  <a:schemeClr val="bg1"/>
                </a:solidFill>
                <a:effectLst/>
                <a:latin typeface="Segoe UI Light" charset="0"/>
              </a:rPr>
              <a:t>Photo used under CC http://www.wocintechchat.com/</a:t>
            </a:r>
          </a:p>
        </p:txBody>
      </p:sp>
    </p:spTree>
    <p:extLst>
      <p:ext uri="{BB962C8B-B14F-4D97-AF65-F5344CB8AC3E}">
        <p14:creationId xmlns:p14="http://schemas.microsoft.com/office/powerpoint/2010/main" val="18450471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8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pic>
        <p:nvPicPr>
          <p:cNvPr id="6" name="Picture 5"/>
          <p:cNvPicPr>
            <a:picLocks noChangeAspect="1"/>
          </p:cNvPicPr>
          <p:nvPr/>
        </p:nvPicPr>
        <p:blipFill rotWithShape="1">
          <a:blip r:embed="rId3"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spTree>
    <p:extLst>
      <p:ext uri="{BB962C8B-B14F-4D97-AF65-F5344CB8AC3E}">
        <p14:creationId xmlns:p14="http://schemas.microsoft.com/office/powerpoint/2010/main" val="1762846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326652" y="882710"/>
            <a:ext cx="7984402" cy="5763417"/>
          </a:xfrm>
          <a:prstGeom prst="rect">
            <a:avLst/>
          </a:prstGeom>
        </p:spPr>
      </p:pic>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0656622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12875427"/>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6" r:id="rId21"/>
    <p:sldLayoutId id="2147483697" r:id="rId22"/>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hyperlink" Target="https://www.microsoft.com/net/customers"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www.visualstudio.com/" TargetMode="External"/><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hyperlink" Target="http://www.visualstudio.com/" TargetMode="External"/><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hyperlink" Target="http://www.dotnetconf.net/"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svg"/><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svg"/></Relationships>
</file>

<file path=ppt/slides/_rels/slide26.xml.rels><?xml version="1.0" encoding="UTF-8" standalone="yes"?>
<Relationships xmlns="http://schemas.openxmlformats.org/package/2006/relationships"><Relationship Id="rId3" Type="http://schemas.openxmlformats.org/officeDocument/2006/relationships/hyperlink" Target="http://www.dot.net/core" TargetMode="External"/><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hyperlink" Target="http://www.dot.net/core" TargetMode="External"/><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4.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microsoft.com/office/2007/relationships/hdphoto" Target="../media/hdphoto3.wdp"/><Relationship Id="rId9"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microsoft.com/office/2007/relationships/hdphoto" Target="../media/hdphoto4.wdp"/><Relationship Id="rId5" Type="http://schemas.openxmlformats.org/officeDocument/2006/relationships/image" Target="../media/image22.png"/><Relationship Id="rId4" Type="http://schemas.openxmlformats.org/officeDocument/2006/relationships/image" Target="../media/image21.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4148AE-22F2-430C-AC4D-A467BDA1C3C4}"/>
              </a:ext>
            </a:extLst>
          </p:cNvPr>
          <p:cNvSpPr txBox="1"/>
          <p:nvPr/>
        </p:nvSpPr>
        <p:spPr>
          <a:xfrm>
            <a:off x="2641600" y="1533236"/>
            <a:ext cx="7620000" cy="3605602"/>
          </a:xfrm>
          <a:prstGeom prst="rect">
            <a:avLst/>
          </a:prstGeom>
          <a:noFill/>
        </p:spPr>
        <p:txBody>
          <a:bodyPr wrap="square" lIns="182880" tIns="146304" rIns="182880" bIns="146304" rtlCol="0">
            <a:spAutoFit/>
          </a:bodyPr>
          <a:lstStyle/>
          <a:p>
            <a:pPr>
              <a:lnSpc>
                <a:spcPct val="90000"/>
              </a:lnSpc>
              <a:spcAft>
                <a:spcPts val="600"/>
              </a:spcAft>
            </a:pPr>
            <a:r>
              <a:rPr lang="en-US" sz="23900">
                <a:solidFill>
                  <a:schemeClr val="bg1"/>
                </a:solidFill>
                <a:latin typeface="Segoe UI" panose="020B0502040204020203" pitchFamily="34" charset="0"/>
                <a:cs typeface="Segoe UI" panose="020B0502040204020203" pitchFamily="34" charset="0"/>
              </a:rPr>
              <a:t>.NET</a:t>
            </a:r>
          </a:p>
        </p:txBody>
      </p:sp>
    </p:spTree>
    <p:extLst>
      <p:ext uri="{BB962C8B-B14F-4D97-AF65-F5344CB8AC3E}">
        <p14:creationId xmlns:p14="http://schemas.microsoft.com/office/powerpoint/2010/main" val="88917707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0" y="2084377"/>
            <a:ext cx="9859116" cy="1077163"/>
          </a:xfrm>
        </p:spPr>
        <p:txBody>
          <a:bodyPr/>
          <a:lstStyle/>
          <a:p>
            <a:r>
              <a:rPr lang="en-US" sz="6470"/>
              <a:t>Demo: .NET Standard</a:t>
            </a:r>
          </a:p>
        </p:txBody>
      </p:sp>
      <p:sp>
        <p:nvSpPr>
          <p:cNvPr id="4" name="Text Placeholder 3">
            <a:extLst>
              <a:ext uri="{FF2B5EF4-FFF2-40B4-BE49-F238E27FC236}">
                <a16:creationId xmlns:a16="http://schemas.microsoft.com/office/drawing/2014/main" id="{45B0C30D-77F3-4E1A-86C0-BAAABE9E4370}"/>
              </a:ext>
            </a:extLst>
          </p:cNvPr>
          <p:cNvSpPr>
            <a:spLocks noGrp="1"/>
          </p:cNvSpPr>
          <p:nvPr>
            <p:ph type="body" sz="quarter" idx="12"/>
          </p:nvPr>
        </p:nvSpPr>
        <p:spPr>
          <a:xfrm>
            <a:off x="269240" y="3877277"/>
            <a:ext cx="9860674" cy="1598899"/>
          </a:xfrm>
        </p:spPr>
        <p:txBody>
          <a:bodyPr/>
          <a:lstStyle/>
          <a:p>
            <a:r>
              <a:rPr lang="en-US" dirty="0"/>
              <a:t>Abisoye Falabi</a:t>
            </a:r>
          </a:p>
          <a:p>
            <a:r>
              <a:rPr lang="en-US" dirty="0"/>
              <a:t>@</a:t>
            </a:r>
            <a:r>
              <a:rPr lang="en-US" dirty="0" err="1"/>
              <a:t>falabs</a:t>
            </a:r>
            <a:endParaRPr lang="en-US" dirty="0"/>
          </a:p>
          <a:p>
            <a:endParaRPr lang="en-US" dirty="0"/>
          </a:p>
        </p:txBody>
      </p:sp>
    </p:spTree>
    <p:extLst>
      <p:ext uri="{BB962C8B-B14F-4D97-AF65-F5344CB8AC3E}">
        <p14:creationId xmlns:p14="http://schemas.microsoft.com/office/powerpoint/2010/main" val="1319530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514B7BD-6CB1-449A-9C0D-16673E558F15}"/>
              </a:ext>
            </a:extLst>
          </p:cNvPr>
          <p:cNvSpPr/>
          <p:nvPr/>
        </p:nvSpPr>
        <p:spPr bwMode="auto">
          <a:xfrm>
            <a:off x="0" y="4837292"/>
            <a:ext cx="12191999" cy="20207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Placeholder 1">
            <a:extLst>
              <a:ext uri="{FF2B5EF4-FFF2-40B4-BE49-F238E27FC236}">
                <a16:creationId xmlns:a16="http://schemas.microsoft.com/office/drawing/2014/main" id="{3CACC64C-5138-410B-A2B7-532C4E72800D}"/>
              </a:ext>
            </a:extLst>
          </p:cNvPr>
          <p:cNvSpPr>
            <a:spLocks noGrp="1"/>
          </p:cNvSpPr>
          <p:nvPr>
            <p:ph type="body" sz="quarter" idx="10"/>
          </p:nvPr>
        </p:nvSpPr>
        <p:spPr>
          <a:xfrm>
            <a:off x="269239" y="1189177"/>
            <a:ext cx="11653523" cy="3648115"/>
          </a:xfrm>
        </p:spPr>
        <p:txBody>
          <a:bodyPr/>
          <a:lstStyle/>
          <a:p>
            <a:r>
              <a:rPr lang="en-US"/>
              <a:t>Base class libraries (</a:t>
            </a:r>
            <a:r>
              <a:rPr lang="en-US" err="1"/>
              <a:t>CoreFX</a:t>
            </a:r>
            <a:r>
              <a:rPr lang="en-US"/>
              <a:t>)</a:t>
            </a:r>
          </a:p>
          <a:p>
            <a:pPr lvl="1"/>
            <a:r>
              <a:rPr lang="en-US"/>
              <a:t>The community has submitted many of these performance improvements</a:t>
            </a:r>
          </a:p>
          <a:p>
            <a:r>
              <a:rPr lang="en-US" err="1"/>
              <a:t>RyuJIT</a:t>
            </a:r>
            <a:r>
              <a:rPr lang="en-US"/>
              <a:t> – Just-in-time IL compiler</a:t>
            </a:r>
          </a:p>
          <a:p>
            <a:pPr lvl="1"/>
            <a:r>
              <a:rPr lang="en-US"/>
              <a:t>Benefits .NET Core </a:t>
            </a:r>
            <a:r>
              <a:rPr lang="en-US" i="1"/>
              <a:t>and </a:t>
            </a:r>
            <a:r>
              <a:rPr lang="en-US"/>
              <a:t>.NET Framework</a:t>
            </a:r>
          </a:p>
          <a:p>
            <a:r>
              <a:rPr lang="en-US"/>
              <a:t>Profile-guided optimization</a:t>
            </a:r>
          </a:p>
          <a:p>
            <a:pPr lvl="1"/>
            <a:r>
              <a:rPr lang="en-US"/>
              <a:t>Improvements to generate better optimized code for native components</a:t>
            </a:r>
          </a:p>
          <a:p>
            <a:pPr lvl="1"/>
            <a:endParaRPr lang="en-US"/>
          </a:p>
        </p:txBody>
      </p:sp>
      <p:sp>
        <p:nvSpPr>
          <p:cNvPr id="3" name="Title 2">
            <a:extLst>
              <a:ext uri="{FF2B5EF4-FFF2-40B4-BE49-F238E27FC236}">
                <a16:creationId xmlns:a16="http://schemas.microsoft.com/office/drawing/2014/main" id="{E0391390-0684-4310-96D4-983176988D21}"/>
              </a:ext>
            </a:extLst>
          </p:cNvPr>
          <p:cNvSpPr>
            <a:spLocks noGrp="1"/>
          </p:cNvSpPr>
          <p:nvPr>
            <p:ph type="title"/>
          </p:nvPr>
        </p:nvSpPr>
        <p:spPr/>
        <p:txBody>
          <a:bodyPr/>
          <a:lstStyle/>
          <a:p>
            <a:r>
              <a:rPr lang="en-US"/>
              <a:t>Performance improvements in .NET Core 2.0</a:t>
            </a:r>
          </a:p>
        </p:txBody>
      </p:sp>
      <p:sp>
        <p:nvSpPr>
          <p:cNvPr id="4" name="Rectangle 3">
            <a:extLst>
              <a:ext uri="{FF2B5EF4-FFF2-40B4-BE49-F238E27FC236}">
                <a16:creationId xmlns:a16="http://schemas.microsoft.com/office/drawing/2014/main" id="{DCC2DE77-0AB9-47B6-8DBF-7920B8615937}"/>
              </a:ext>
            </a:extLst>
          </p:cNvPr>
          <p:cNvSpPr/>
          <p:nvPr/>
        </p:nvSpPr>
        <p:spPr>
          <a:xfrm>
            <a:off x="1289222" y="5342707"/>
            <a:ext cx="9613555" cy="1144929"/>
          </a:xfrm>
          <a:prstGeom prst="rect">
            <a:avLst/>
          </a:prstGeom>
        </p:spPr>
        <p:txBody>
          <a:bodyPr wrap="square">
            <a:spAutoFit/>
          </a:bodyPr>
          <a:lstStyle/>
          <a:p>
            <a:pPr marL="60325" indent="-60325">
              <a:lnSpc>
                <a:spcPct val="90000"/>
              </a:lnSpc>
            </a:pPr>
            <a:r>
              <a:rPr lang="en-US" sz="2000">
                <a:solidFill>
                  <a:schemeClr val="bg1"/>
                </a:solidFill>
              </a:rPr>
              <a:t>“Using the same-size server, we were able to go from 1,000 requests per second per node with Node.js to 20,000 requests per second with .NET Core.“ </a:t>
            </a:r>
            <a:r>
              <a:rPr lang="en-US">
                <a:solidFill>
                  <a:schemeClr val="bg1"/>
                </a:solidFill>
                <a:cs typeface="Segoe UI" panose="020B0502040204020203" pitchFamily="34" charset="0"/>
              </a:rPr>
              <a:t>— </a:t>
            </a:r>
            <a:r>
              <a:rPr lang="en-US" err="1">
                <a:solidFill>
                  <a:schemeClr val="bg1"/>
                </a:solidFill>
                <a:cs typeface="Segoe UI" panose="020B0502040204020203" pitchFamily="34" charset="0"/>
              </a:rPr>
              <a:t>Raygun</a:t>
            </a:r>
            <a:endParaRPr lang="en-US">
              <a:solidFill>
                <a:schemeClr val="bg1"/>
              </a:solidFill>
              <a:cs typeface="Segoe UI" panose="020B0502040204020203" pitchFamily="34" charset="0"/>
            </a:endParaRPr>
          </a:p>
          <a:p>
            <a:pPr marL="60325" indent="-60325">
              <a:lnSpc>
                <a:spcPct val="90000"/>
              </a:lnSpc>
            </a:pPr>
            <a:endParaRPr lang="en-US">
              <a:solidFill>
                <a:schemeClr val="bg1"/>
              </a:solidFill>
              <a:latin typeface="Segoe UI" panose="020B0502040204020203" pitchFamily="34" charset="0"/>
              <a:cs typeface="Segoe UI" panose="020B0502040204020203" pitchFamily="34" charset="0"/>
            </a:endParaRPr>
          </a:p>
          <a:p>
            <a:pPr marL="60325" indent="-60325">
              <a:lnSpc>
                <a:spcPct val="90000"/>
              </a:lnSpc>
            </a:pPr>
            <a:r>
              <a:rPr lang="en-US">
                <a:solidFill>
                  <a:schemeClr val="bg1"/>
                </a:solidFill>
                <a:latin typeface="Segoe UI" panose="020B0502040204020203" pitchFamily="34" charset="0"/>
                <a:cs typeface="Segoe UI" panose="020B0502040204020203" pitchFamily="34" charset="0"/>
                <a:hlinkClick r:id="rId3"/>
              </a:rPr>
              <a:t>https://www.microsoft.com/net/customers</a:t>
            </a:r>
            <a:r>
              <a:rPr lang="en-US">
                <a:solidFill>
                  <a:schemeClr val="bg1"/>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174513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1D9B32-6EE9-480A-A7A5-34172ACD8240}"/>
              </a:ext>
            </a:extLst>
          </p:cNvPr>
          <p:cNvSpPr txBox="1"/>
          <p:nvPr/>
        </p:nvSpPr>
        <p:spPr>
          <a:xfrm>
            <a:off x="1785257" y="986971"/>
            <a:ext cx="8650514" cy="904863"/>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4400" b="0" i="0" u="none" strike="noStrike" kern="1200" cap="none" spc="0" normalizeH="0" baseline="0" noProof="0">
                <a:ln>
                  <a:noFill/>
                </a:ln>
                <a:solidFill>
                  <a:srgbClr val="FFFFFF"/>
                </a:solidFill>
                <a:effectLst/>
                <a:uLnTx/>
                <a:uFillTx/>
                <a:latin typeface="Segoe UI"/>
                <a:ea typeface="+mn-ea"/>
                <a:cs typeface="+mn-cs"/>
              </a:rPr>
              <a:t>Visual Studio 2017 Version 15.3</a:t>
            </a:r>
            <a:endParaRPr kumimoji="0" lang="en-US" sz="5400" b="0" i="0" u="none" strike="noStrike" kern="1200" cap="none" spc="0" normalizeH="0" baseline="0" noProof="0">
              <a:ln>
                <a:noFill/>
              </a:ln>
              <a:solidFill>
                <a:srgbClr val="FFFFFF"/>
              </a:solidFill>
              <a:effectLst/>
              <a:uLnTx/>
              <a:uFillTx/>
              <a:latin typeface="Segoe UI"/>
              <a:ea typeface="+mn-ea"/>
              <a:cs typeface="+mn-cs"/>
            </a:endParaRPr>
          </a:p>
        </p:txBody>
      </p:sp>
      <p:sp>
        <p:nvSpPr>
          <p:cNvPr id="3" name="TextBox 2">
            <a:extLst>
              <a:ext uri="{FF2B5EF4-FFF2-40B4-BE49-F238E27FC236}">
                <a16:creationId xmlns:a16="http://schemas.microsoft.com/office/drawing/2014/main" id="{19AAD19A-07E9-4260-B2B1-9FA94B5A6BB9}"/>
              </a:ext>
            </a:extLst>
          </p:cNvPr>
          <p:cNvSpPr txBox="1"/>
          <p:nvPr/>
        </p:nvSpPr>
        <p:spPr>
          <a:xfrm>
            <a:off x="2728686" y="3193142"/>
            <a:ext cx="6516914" cy="2111347"/>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4000" b="0" i="0" u="none" strike="noStrike" kern="1200" cap="none" spc="0" normalizeH="0" baseline="0" noProof="0">
                <a:ln>
                  <a:noFill/>
                </a:ln>
                <a:solidFill>
                  <a:srgbClr val="FFFFFF"/>
                </a:solidFill>
                <a:effectLst/>
                <a:uLnTx/>
                <a:uFillTx/>
                <a:latin typeface="Segoe UI"/>
                <a:ea typeface="+mn-ea"/>
                <a:cs typeface="+mn-cs"/>
              </a:rPr>
              <a:t>Download today!</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4000" b="0" i="0" u="none" strike="noStrike" kern="1200" cap="none" spc="0" normalizeH="0" baseline="0" noProof="0">
                <a:ln>
                  <a:noFill/>
                </a:ln>
                <a:solidFill>
                  <a:srgbClr val="FFFFFF"/>
                </a:solidFill>
                <a:effectLst/>
                <a:uLnTx/>
                <a:uFillTx/>
                <a:latin typeface="Segoe UI"/>
                <a:ea typeface="+mn-ea"/>
                <a:cs typeface="+mn-cs"/>
                <a:hlinkClick r:id="rId3"/>
              </a:rPr>
              <a:t>www.visualstudio.com</a:t>
            </a:r>
            <a:endParaRPr kumimoji="0" lang="en-US" sz="4000" b="0" i="0" u="none" strike="noStrike" kern="1200" cap="none" spc="0" normalizeH="0" baseline="0" noProof="0">
              <a:ln>
                <a:noFill/>
              </a:ln>
              <a:solidFill>
                <a:srgbClr val="FFFFFF"/>
              </a:solidFill>
              <a:effectLst/>
              <a:uLnTx/>
              <a:uFillTx/>
              <a:latin typeface="Segoe UI"/>
              <a:ea typeface="+mn-ea"/>
              <a:cs typeface="+mn-cs"/>
            </a:endParaRPr>
          </a:p>
          <a:p>
            <a:pPr marL="0" marR="0" lvl="0" indent="0" algn="ctr" defTabSz="914400" rtl="0" eaLnBrk="1" fontAlgn="auto" latinLnBrk="0" hangingPunct="1">
              <a:lnSpc>
                <a:spcPct val="90000"/>
              </a:lnSpc>
              <a:spcBef>
                <a:spcPts val="0"/>
              </a:spcBef>
              <a:spcAft>
                <a:spcPts val="600"/>
              </a:spcAft>
              <a:buClrTx/>
              <a:buSzTx/>
              <a:buFontTx/>
              <a:buNone/>
              <a:tabLst/>
              <a:defRPr/>
            </a:pPr>
            <a:endParaRPr kumimoji="0" lang="en-US" sz="40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44351792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3CEB59B-B471-49B1-B52C-96E6181CD406}"/>
              </a:ext>
            </a:extLst>
          </p:cNvPr>
          <p:cNvSpPr>
            <a:spLocks noGrp="1"/>
          </p:cNvSpPr>
          <p:nvPr>
            <p:ph type="body" sz="quarter" idx="10"/>
          </p:nvPr>
        </p:nvSpPr>
        <p:spPr>
          <a:xfrm>
            <a:off x="269239" y="1189177"/>
            <a:ext cx="11653523" cy="4323812"/>
          </a:xfrm>
        </p:spPr>
        <p:txBody>
          <a:bodyPr/>
          <a:lstStyle/>
          <a:p>
            <a:r>
              <a:rPr lang="en-US" dirty="0"/>
              <a:t>Support for .NET Core 2.0 and .NET Standard 2.0</a:t>
            </a:r>
          </a:p>
          <a:p>
            <a:pPr lvl="1"/>
            <a:r>
              <a:rPr lang="en-US" dirty="0"/>
              <a:t>Install the .NET Core 2.0 SDK and the Visual Studio features will light up</a:t>
            </a:r>
          </a:p>
          <a:p>
            <a:r>
              <a:rPr lang="en-US" dirty="0"/>
              <a:t>Simplified and portable project files across CLI &amp; Visual Studio family</a:t>
            </a:r>
          </a:p>
          <a:p>
            <a:r>
              <a:rPr lang="en-US" dirty="0"/>
              <a:t>Code navigation improvements</a:t>
            </a:r>
          </a:p>
          <a:p>
            <a:r>
              <a:rPr lang="en-US" dirty="0"/>
              <a:t>CI/CD support for containers</a:t>
            </a:r>
          </a:p>
          <a:p>
            <a:endParaRPr lang="en-US" dirty="0"/>
          </a:p>
        </p:txBody>
      </p:sp>
      <p:sp>
        <p:nvSpPr>
          <p:cNvPr id="4" name="Title 3">
            <a:extLst>
              <a:ext uri="{FF2B5EF4-FFF2-40B4-BE49-F238E27FC236}">
                <a16:creationId xmlns:a16="http://schemas.microsoft.com/office/drawing/2014/main" id="{E872E204-BA4D-45BF-BFA2-07342A21B66E}"/>
              </a:ext>
            </a:extLst>
          </p:cNvPr>
          <p:cNvSpPr>
            <a:spLocks noGrp="1"/>
          </p:cNvSpPr>
          <p:nvPr>
            <p:ph type="title"/>
          </p:nvPr>
        </p:nvSpPr>
        <p:spPr/>
        <p:txBody>
          <a:bodyPr/>
          <a:lstStyle/>
          <a:p>
            <a:r>
              <a:rPr lang="en-US" sz="4400" err="1"/>
              <a:t>betterTogether</a:t>
            </a:r>
            <a:r>
              <a:rPr lang="en-US" sz="4400"/>
              <a:t> = .NET Core + Visual Studio 2017</a:t>
            </a:r>
          </a:p>
        </p:txBody>
      </p:sp>
    </p:spTree>
    <p:extLst>
      <p:ext uri="{BB962C8B-B14F-4D97-AF65-F5344CB8AC3E}">
        <p14:creationId xmlns:p14="http://schemas.microsoft.com/office/powerpoint/2010/main" val="311009879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AE0EE15-C67E-46FB-9696-9537EF43B12C}"/>
              </a:ext>
            </a:extLst>
          </p:cNvPr>
          <p:cNvSpPr>
            <a:spLocks noGrp="1"/>
          </p:cNvSpPr>
          <p:nvPr>
            <p:ph type="body" sz="quarter" idx="10"/>
          </p:nvPr>
        </p:nvSpPr>
        <p:spPr>
          <a:xfrm>
            <a:off x="269239" y="1189177"/>
            <a:ext cx="11653523" cy="2055114"/>
          </a:xfrm>
        </p:spPr>
        <p:txBody>
          <a:bodyPr/>
          <a:lstStyle/>
          <a:p>
            <a:r>
              <a:rPr lang="en-US"/>
              <a:t>Maintain quality and test coverage as you code</a:t>
            </a:r>
          </a:p>
          <a:p>
            <a:r>
              <a:rPr lang="en-US"/>
              <a:t>Automatic test execution </a:t>
            </a:r>
          </a:p>
          <a:p>
            <a:r>
              <a:rPr lang="en-US"/>
              <a:t>Visualize code coverage in the IDE</a:t>
            </a:r>
          </a:p>
        </p:txBody>
      </p:sp>
      <p:sp>
        <p:nvSpPr>
          <p:cNvPr id="3" name="Title 2">
            <a:extLst>
              <a:ext uri="{FF2B5EF4-FFF2-40B4-BE49-F238E27FC236}">
                <a16:creationId xmlns:a16="http://schemas.microsoft.com/office/drawing/2014/main" id="{7B0174D1-819D-4851-ADD3-91EF2FDAC3BA}"/>
              </a:ext>
            </a:extLst>
          </p:cNvPr>
          <p:cNvSpPr>
            <a:spLocks noGrp="1"/>
          </p:cNvSpPr>
          <p:nvPr>
            <p:ph type="title"/>
          </p:nvPr>
        </p:nvSpPr>
        <p:spPr/>
        <p:txBody>
          <a:bodyPr/>
          <a:lstStyle/>
          <a:p>
            <a:r>
              <a:rPr lang="en-US"/>
              <a:t>Live Unit Testing for .NET Core</a:t>
            </a:r>
          </a:p>
        </p:txBody>
      </p:sp>
    </p:spTree>
    <p:extLst>
      <p:ext uri="{BB962C8B-B14F-4D97-AF65-F5344CB8AC3E}">
        <p14:creationId xmlns:p14="http://schemas.microsoft.com/office/powerpoint/2010/main" val="192257794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0" y="2084377"/>
            <a:ext cx="9859116" cy="1080745"/>
          </a:xfrm>
        </p:spPr>
        <p:txBody>
          <a:bodyPr/>
          <a:lstStyle/>
          <a:p>
            <a:r>
              <a:rPr lang="en-US" sz="6470"/>
              <a:t>Demo: Live Unit Testing</a:t>
            </a:r>
          </a:p>
        </p:txBody>
      </p:sp>
      <p:sp>
        <p:nvSpPr>
          <p:cNvPr id="7" name="Text Placeholder 6"/>
          <p:cNvSpPr>
            <a:spLocks noGrp="1"/>
          </p:cNvSpPr>
          <p:nvPr>
            <p:ph type="body" sz="quarter" idx="12"/>
          </p:nvPr>
        </p:nvSpPr>
        <p:spPr/>
        <p:txBody>
          <a:bodyPr/>
          <a:lstStyle/>
          <a:p>
            <a:r>
              <a:rPr lang="en-US" dirty="0"/>
              <a:t>Kasey Uhlenhuth</a:t>
            </a:r>
          </a:p>
        </p:txBody>
      </p:sp>
    </p:spTree>
    <p:extLst>
      <p:ext uri="{BB962C8B-B14F-4D97-AF65-F5344CB8AC3E}">
        <p14:creationId xmlns:p14="http://schemas.microsoft.com/office/powerpoint/2010/main" val="1500421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AE0EE15-C67E-46FB-9696-9537EF43B12C}"/>
              </a:ext>
            </a:extLst>
          </p:cNvPr>
          <p:cNvSpPr>
            <a:spLocks noGrp="1"/>
          </p:cNvSpPr>
          <p:nvPr>
            <p:ph type="body" sz="quarter" idx="10"/>
          </p:nvPr>
        </p:nvSpPr>
        <p:spPr>
          <a:xfrm>
            <a:off x="269239" y="1189177"/>
            <a:ext cx="11653523" cy="2598147"/>
          </a:xfrm>
        </p:spPr>
        <p:txBody>
          <a:bodyPr/>
          <a:lstStyle/>
          <a:p>
            <a:r>
              <a:rPr lang="en-US"/>
              <a:t>Visual Studio Tools for Azure Functions now ship in the box</a:t>
            </a:r>
          </a:p>
          <a:p>
            <a:r>
              <a:rPr lang="en-US"/>
              <a:t>Create pre-compiled C# functions</a:t>
            </a:r>
          </a:p>
          <a:p>
            <a:r>
              <a:rPr lang="en-US" err="1"/>
              <a:t>WebJobs</a:t>
            </a:r>
            <a:r>
              <a:rPr lang="en-US"/>
              <a:t> attributes simplify function binding</a:t>
            </a:r>
          </a:p>
        </p:txBody>
      </p:sp>
      <p:sp>
        <p:nvSpPr>
          <p:cNvPr id="3" name="Title 2">
            <a:extLst>
              <a:ext uri="{FF2B5EF4-FFF2-40B4-BE49-F238E27FC236}">
                <a16:creationId xmlns:a16="http://schemas.microsoft.com/office/drawing/2014/main" id="{7B0174D1-819D-4851-ADD3-91EF2FDAC3BA}"/>
              </a:ext>
            </a:extLst>
          </p:cNvPr>
          <p:cNvSpPr>
            <a:spLocks noGrp="1"/>
          </p:cNvSpPr>
          <p:nvPr>
            <p:ph type="title"/>
          </p:nvPr>
        </p:nvSpPr>
        <p:spPr/>
        <p:txBody>
          <a:bodyPr/>
          <a:lstStyle/>
          <a:p>
            <a:r>
              <a:rPr lang="en-US"/>
              <a:t>Azure Functions &amp; .NET Core</a:t>
            </a:r>
          </a:p>
        </p:txBody>
      </p:sp>
    </p:spTree>
    <p:extLst>
      <p:ext uri="{BB962C8B-B14F-4D97-AF65-F5344CB8AC3E}">
        <p14:creationId xmlns:p14="http://schemas.microsoft.com/office/powerpoint/2010/main" val="263531343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0" y="2084377"/>
            <a:ext cx="9859116" cy="1080745"/>
          </a:xfrm>
        </p:spPr>
        <p:txBody>
          <a:bodyPr/>
          <a:lstStyle/>
          <a:p>
            <a:r>
              <a:rPr lang="en-US" sz="6470"/>
              <a:t>Demo: Azure Functions</a:t>
            </a:r>
          </a:p>
        </p:txBody>
      </p:sp>
      <p:sp>
        <p:nvSpPr>
          <p:cNvPr id="7" name="Text Placeholder 6"/>
          <p:cNvSpPr>
            <a:spLocks noGrp="1"/>
          </p:cNvSpPr>
          <p:nvPr>
            <p:ph type="body" sz="quarter" idx="12"/>
          </p:nvPr>
        </p:nvSpPr>
        <p:spPr/>
        <p:txBody>
          <a:bodyPr/>
          <a:lstStyle/>
          <a:p>
            <a:r>
              <a:rPr lang="en-US" dirty="0"/>
              <a:t>Andrew Hall</a:t>
            </a:r>
          </a:p>
        </p:txBody>
      </p:sp>
    </p:spTree>
    <p:extLst>
      <p:ext uri="{BB962C8B-B14F-4D97-AF65-F5344CB8AC3E}">
        <p14:creationId xmlns:p14="http://schemas.microsoft.com/office/powerpoint/2010/main" val="3838169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1D9B32-6EE9-480A-A7A5-34172ACD8240}"/>
              </a:ext>
            </a:extLst>
          </p:cNvPr>
          <p:cNvSpPr txBox="1"/>
          <p:nvPr/>
        </p:nvSpPr>
        <p:spPr>
          <a:xfrm>
            <a:off x="1785257" y="986971"/>
            <a:ext cx="8650514" cy="904863"/>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4400" b="0" i="0" u="none" strike="noStrike" kern="1200" cap="none" spc="0" normalizeH="0" baseline="0" noProof="0">
                <a:ln>
                  <a:noFill/>
                </a:ln>
                <a:solidFill>
                  <a:srgbClr val="FFFFFF"/>
                </a:solidFill>
                <a:effectLst/>
                <a:uLnTx/>
                <a:uFillTx/>
                <a:latin typeface="Segoe UI"/>
                <a:ea typeface="+mn-ea"/>
                <a:cs typeface="+mn-cs"/>
              </a:rPr>
              <a:t>Visual Studio for Mac version 7.1</a:t>
            </a:r>
            <a:endParaRPr kumimoji="0" lang="en-US" sz="5400" b="0" i="0" u="none" strike="noStrike" kern="1200" cap="none" spc="0" normalizeH="0" baseline="0" noProof="0">
              <a:ln>
                <a:noFill/>
              </a:ln>
              <a:solidFill>
                <a:srgbClr val="FFFFFF"/>
              </a:solidFill>
              <a:effectLst/>
              <a:uLnTx/>
              <a:uFillTx/>
              <a:latin typeface="Segoe UI"/>
              <a:ea typeface="+mn-ea"/>
              <a:cs typeface="+mn-cs"/>
            </a:endParaRPr>
          </a:p>
        </p:txBody>
      </p:sp>
      <p:sp>
        <p:nvSpPr>
          <p:cNvPr id="3" name="TextBox 2">
            <a:extLst>
              <a:ext uri="{FF2B5EF4-FFF2-40B4-BE49-F238E27FC236}">
                <a16:creationId xmlns:a16="http://schemas.microsoft.com/office/drawing/2014/main" id="{19AAD19A-07E9-4260-B2B1-9FA94B5A6BB9}"/>
              </a:ext>
            </a:extLst>
          </p:cNvPr>
          <p:cNvSpPr txBox="1"/>
          <p:nvPr/>
        </p:nvSpPr>
        <p:spPr>
          <a:xfrm>
            <a:off x="2728686" y="3193142"/>
            <a:ext cx="6516914" cy="2111347"/>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4000" b="0" i="0" u="none" strike="noStrike" kern="1200" cap="none" spc="0" normalizeH="0" baseline="0" noProof="0">
                <a:ln>
                  <a:noFill/>
                </a:ln>
                <a:solidFill>
                  <a:srgbClr val="FFFFFF"/>
                </a:solidFill>
                <a:effectLst/>
                <a:uLnTx/>
                <a:uFillTx/>
                <a:latin typeface="Segoe UI"/>
                <a:ea typeface="+mn-ea"/>
                <a:cs typeface="+mn-cs"/>
              </a:rPr>
              <a:t>Download today!</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4000" b="0" i="0" u="none" strike="noStrike" kern="1200" cap="none" spc="0" normalizeH="0" baseline="0" noProof="0">
                <a:ln>
                  <a:noFill/>
                </a:ln>
                <a:solidFill>
                  <a:srgbClr val="FFFFFF"/>
                </a:solidFill>
                <a:effectLst/>
                <a:uLnTx/>
                <a:uFillTx/>
                <a:latin typeface="Segoe UI"/>
                <a:ea typeface="+mn-ea"/>
                <a:cs typeface="+mn-cs"/>
                <a:hlinkClick r:id="rId3"/>
              </a:rPr>
              <a:t>www.visualstudio.com</a:t>
            </a:r>
            <a:endParaRPr kumimoji="0" lang="en-US" sz="4000" b="0" i="0" u="none" strike="noStrike" kern="1200" cap="none" spc="0" normalizeH="0" baseline="0" noProof="0">
              <a:ln>
                <a:noFill/>
              </a:ln>
              <a:solidFill>
                <a:srgbClr val="FFFFFF"/>
              </a:solidFill>
              <a:effectLst/>
              <a:uLnTx/>
              <a:uFillTx/>
              <a:latin typeface="Segoe UI"/>
              <a:ea typeface="+mn-ea"/>
              <a:cs typeface="+mn-cs"/>
            </a:endParaRPr>
          </a:p>
          <a:p>
            <a:pPr marL="0" marR="0" lvl="0" indent="0" algn="ctr" defTabSz="914400" rtl="0" eaLnBrk="1" fontAlgn="auto" latinLnBrk="0" hangingPunct="1">
              <a:lnSpc>
                <a:spcPct val="90000"/>
              </a:lnSpc>
              <a:spcBef>
                <a:spcPts val="0"/>
              </a:spcBef>
              <a:spcAft>
                <a:spcPts val="600"/>
              </a:spcAft>
              <a:buClrTx/>
              <a:buSzTx/>
              <a:buFontTx/>
              <a:buNone/>
              <a:tabLst/>
              <a:defRPr/>
            </a:pPr>
            <a:endParaRPr kumimoji="0" lang="en-US" sz="4000"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36722950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6C2B7FE-1805-49BA-93E4-C3C66ADD19D3}"/>
              </a:ext>
            </a:extLst>
          </p:cNvPr>
          <p:cNvSpPr>
            <a:spLocks noGrp="1"/>
          </p:cNvSpPr>
          <p:nvPr>
            <p:ph type="body" sz="quarter" idx="10"/>
          </p:nvPr>
        </p:nvSpPr>
        <p:spPr>
          <a:xfrm>
            <a:off x="269239" y="1189177"/>
            <a:ext cx="11653523" cy="2586157"/>
          </a:xfrm>
        </p:spPr>
        <p:txBody>
          <a:bodyPr/>
          <a:lstStyle/>
          <a:p>
            <a:r>
              <a:rPr lang="en-US"/>
              <a:t>.NET Core 2.0 support</a:t>
            </a:r>
          </a:p>
          <a:p>
            <a:pPr lvl="1"/>
            <a:r>
              <a:rPr lang="en-US"/>
              <a:t>Console</a:t>
            </a:r>
          </a:p>
          <a:p>
            <a:pPr lvl="1"/>
            <a:r>
              <a:rPr lang="en-US"/>
              <a:t>Web App</a:t>
            </a:r>
          </a:p>
          <a:p>
            <a:pPr lvl="1"/>
            <a:r>
              <a:rPr lang="en-US"/>
              <a:t>Web API</a:t>
            </a:r>
          </a:p>
          <a:p>
            <a:r>
              <a:rPr lang="en-US"/>
              <a:t>.NET Standard libraries</a:t>
            </a:r>
          </a:p>
        </p:txBody>
      </p:sp>
      <p:sp>
        <p:nvSpPr>
          <p:cNvPr id="2" name="Title 1">
            <a:extLst>
              <a:ext uri="{FF2B5EF4-FFF2-40B4-BE49-F238E27FC236}">
                <a16:creationId xmlns:a16="http://schemas.microsoft.com/office/drawing/2014/main" id="{A2920C10-F915-40B2-8706-9968CCA226D9}"/>
              </a:ext>
            </a:extLst>
          </p:cNvPr>
          <p:cNvSpPr>
            <a:spLocks noGrp="1"/>
          </p:cNvSpPr>
          <p:nvPr>
            <p:ph type="title"/>
          </p:nvPr>
        </p:nvSpPr>
        <p:spPr/>
        <p:txBody>
          <a:bodyPr/>
          <a:lstStyle/>
          <a:p>
            <a:r>
              <a:rPr lang="en-US"/>
              <a:t>Visual Studio for Mac &amp; .NET Core</a:t>
            </a:r>
          </a:p>
        </p:txBody>
      </p:sp>
      <p:pic>
        <p:nvPicPr>
          <p:cNvPr id="5" name="Picture 4" descr="A screenshot of a cell phone&#10;&#10;Description generated with very high confidence">
            <a:extLst>
              <a:ext uri="{FF2B5EF4-FFF2-40B4-BE49-F238E27FC236}">
                <a16:creationId xmlns:a16="http://schemas.microsoft.com/office/drawing/2014/main" id="{D1942112-D3CC-4909-B102-15C13E481DF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22144" y="1345053"/>
            <a:ext cx="10353017" cy="6858000"/>
          </a:xfrm>
          <a:prstGeom prst="rect">
            <a:avLst/>
          </a:prstGeom>
        </p:spPr>
      </p:pic>
    </p:spTree>
    <p:extLst>
      <p:ext uri="{BB962C8B-B14F-4D97-AF65-F5344CB8AC3E}">
        <p14:creationId xmlns:p14="http://schemas.microsoft.com/office/powerpoint/2010/main" val="285365140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E338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6E106-D1CC-47CA-8569-84F2DB6A7E68}"/>
              </a:ext>
            </a:extLst>
          </p:cNvPr>
          <p:cNvSpPr>
            <a:spLocks noGrp="1"/>
          </p:cNvSpPr>
          <p:nvPr>
            <p:ph type="title"/>
          </p:nvPr>
        </p:nvSpPr>
        <p:spPr>
          <a:xfrm>
            <a:off x="267499" y="2318858"/>
            <a:ext cx="11655840" cy="899665"/>
          </a:xfrm>
        </p:spPr>
        <p:txBody>
          <a:bodyPr/>
          <a:lstStyle/>
          <a:p>
            <a:r>
              <a:rPr lang="en-US" sz="2800">
                <a:solidFill>
                  <a:schemeClr val="bg1">
                    <a:lumMod val="95000"/>
                  </a:schemeClr>
                </a:solidFill>
              </a:rPr>
              <a:t> Learn. Imagine. Build.</a:t>
            </a:r>
            <a:br>
              <a:rPr lang="en-US">
                <a:solidFill>
                  <a:schemeClr val="bg1">
                    <a:lumMod val="95000"/>
                  </a:schemeClr>
                </a:solidFill>
              </a:rPr>
            </a:br>
            <a:r>
              <a:rPr lang="en-US" sz="7200">
                <a:solidFill>
                  <a:schemeClr val="bg1"/>
                </a:solidFill>
                <a:latin typeface="+mn-lt"/>
              </a:rPr>
              <a:t>.NET Conf</a:t>
            </a:r>
            <a:br>
              <a:rPr lang="en-US">
                <a:solidFill>
                  <a:schemeClr val="bg1"/>
                </a:solidFill>
                <a:latin typeface="+mn-lt"/>
              </a:rPr>
            </a:br>
            <a:r>
              <a:rPr lang="en-US">
                <a:solidFill>
                  <a:schemeClr val="bg1"/>
                </a:solidFill>
              </a:rPr>
              <a:t>September 19-21</a:t>
            </a:r>
            <a:br>
              <a:rPr lang="en-US">
                <a:solidFill>
                  <a:schemeClr val="bg1"/>
                </a:solidFill>
              </a:rPr>
            </a:br>
            <a:endParaRPr lang="en-US">
              <a:solidFill>
                <a:schemeClr val="bg1"/>
              </a:solidFill>
            </a:endParaRPr>
          </a:p>
        </p:txBody>
      </p:sp>
      <p:pic>
        <p:nvPicPr>
          <p:cNvPr id="6" name="Picture 5">
            <a:extLst>
              <a:ext uri="{FF2B5EF4-FFF2-40B4-BE49-F238E27FC236}">
                <a16:creationId xmlns:a16="http://schemas.microsoft.com/office/drawing/2014/main" id="{191E340D-E4F5-43F6-B9CB-F9B75FA827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7" name="Picture 6">
            <a:extLst>
              <a:ext uri="{FF2B5EF4-FFF2-40B4-BE49-F238E27FC236}">
                <a16:creationId xmlns:a16="http://schemas.microsoft.com/office/drawing/2014/main" id="{6F1C0FB0-4C94-4FAB-9C64-1B93E8C5E2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160" y="5098627"/>
            <a:ext cx="12193160" cy="3518745"/>
          </a:xfrm>
          <a:prstGeom prst="rect">
            <a:avLst/>
          </a:prstGeom>
        </p:spPr>
      </p:pic>
      <p:sp>
        <p:nvSpPr>
          <p:cNvPr id="8" name="TextBox 7">
            <a:extLst>
              <a:ext uri="{FF2B5EF4-FFF2-40B4-BE49-F238E27FC236}">
                <a16:creationId xmlns:a16="http://schemas.microsoft.com/office/drawing/2014/main" id="{C1FB2D83-698B-4418-8ADA-E3A98B241E82}"/>
              </a:ext>
            </a:extLst>
          </p:cNvPr>
          <p:cNvSpPr txBox="1"/>
          <p:nvPr/>
        </p:nvSpPr>
        <p:spPr>
          <a:xfrm>
            <a:off x="6845643" y="2748769"/>
            <a:ext cx="4621426" cy="1369606"/>
          </a:xfrm>
          <a:prstGeom prst="rect">
            <a:avLst/>
          </a:prstGeom>
          <a:noFill/>
        </p:spPr>
        <p:txBody>
          <a:bodyPr wrap="square" lIns="182880" tIns="146304" rIns="182880" bIns="146304" rtlCol="0">
            <a:spAutoFit/>
          </a:bodyPr>
          <a:lstStyle/>
          <a:p>
            <a:pPr>
              <a:lnSpc>
                <a:spcPct val="90000"/>
              </a:lnSpc>
              <a:spcAft>
                <a:spcPts val="600"/>
              </a:spcAft>
            </a:pPr>
            <a:r>
              <a:rPr lang="en-US" sz="3600">
                <a:solidFill>
                  <a:schemeClr val="bg1"/>
                </a:solidFill>
              </a:rPr>
              <a:t>Save the date!</a:t>
            </a:r>
          </a:p>
          <a:p>
            <a:pPr>
              <a:lnSpc>
                <a:spcPct val="90000"/>
              </a:lnSpc>
              <a:spcAft>
                <a:spcPts val="600"/>
              </a:spcAft>
            </a:pPr>
            <a:r>
              <a:rPr lang="en-US" sz="3600">
                <a:gradFill>
                  <a:gsLst>
                    <a:gs pos="2917">
                      <a:schemeClr val="tx1"/>
                    </a:gs>
                    <a:gs pos="30000">
                      <a:schemeClr val="tx1"/>
                    </a:gs>
                  </a:gsLst>
                  <a:lin ang="5400000" scaled="0"/>
                </a:gradFill>
                <a:hlinkClick r:id="rId4"/>
              </a:rPr>
              <a:t>www.dotnetconf.net</a:t>
            </a:r>
            <a:r>
              <a:rPr lang="en-US" sz="3600">
                <a:gradFill>
                  <a:gsLst>
                    <a:gs pos="2917">
                      <a:schemeClr val="tx1"/>
                    </a:gs>
                    <a:gs pos="30000">
                      <a:schemeClr val="tx1"/>
                    </a:gs>
                  </a:gsLst>
                  <a:lin ang="5400000" scaled="0"/>
                </a:gradFill>
              </a:rPr>
              <a:t> </a:t>
            </a:r>
          </a:p>
        </p:txBody>
      </p:sp>
    </p:spTree>
    <p:extLst>
      <p:ext uri="{BB962C8B-B14F-4D97-AF65-F5344CB8AC3E}">
        <p14:creationId xmlns:p14="http://schemas.microsoft.com/office/powerpoint/2010/main" val="11178283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8BEBF-956A-4240-A34E-A89FD990BCF0}"/>
              </a:ext>
            </a:extLst>
          </p:cNvPr>
          <p:cNvSpPr>
            <a:spLocks noGrp="1"/>
          </p:cNvSpPr>
          <p:nvPr>
            <p:ph type="title"/>
          </p:nvPr>
        </p:nvSpPr>
        <p:spPr>
          <a:xfrm>
            <a:off x="269238" y="2084186"/>
            <a:ext cx="10864199" cy="2139688"/>
          </a:xfrm>
        </p:spPr>
        <p:txBody>
          <a:bodyPr/>
          <a:lstStyle/>
          <a:p>
            <a:r>
              <a:rPr lang="en-US"/>
              <a:t>Demo: Visual Studio for Mac</a:t>
            </a:r>
          </a:p>
        </p:txBody>
      </p:sp>
      <p:sp>
        <p:nvSpPr>
          <p:cNvPr id="3" name="Text Placeholder 2">
            <a:extLst>
              <a:ext uri="{FF2B5EF4-FFF2-40B4-BE49-F238E27FC236}">
                <a16:creationId xmlns:a16="http://schemas.microsoft.com/office/drawing/2014/main" id="{FEF38F85-A37F-4CCE-846B-47B90EB9F9D8}"/>
              </a:ext>
            </a:extLst>
          </p:cNvPr>
          <p:cNvSpPr>
            <a:spLocks noGrp="1"/>
          </p:cNvSpPr>
          <p:nvPr>
            <p:ph type="body" sz="quarter" idx="12"/>
          </p:nvPr>
        </p:nvSpPr>
        <p:spPr/>
        <p:txBody>
          <a:bodyPr/>
          <a:lstStyle/>
          <a:p>
            <a:r>
              <a:rPr lang="en-US" dirty="0"/>
              <a:t>James Montemagno</a:t>
            </a:r>
          </a:p>
        </p:txBody>
      </p:sp>
    </p:spTree>
    <p:extLst>
      <p:ext uri="{BB962C8B-B14F-4D97-AF65-F5344CB8AC3E}">
        <p14:creationId xmlns:p14="http://schemas.microsoft.com/office/powerpoint/2010/main" val="3827851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959A8C3-E396-451C-B201-B2E88BF93ACC}"/>
              </a:ext>
            </a:extLst>
          </p:cNvPr>
          <p:cNvSpPr>
            <a:spLocks noGrp="1"/>
          </p:cNvSpPr>
          <p:nvPr>
            <p:ph type="body" sz="quarter" idx="10"/>
          </p:nvPr>
        </p:nvSpPr>
        <p:spPr>
          <a:xfrm>
            <a:off x="269239" y="1189177"/>
            <a:ext cx="11653523" cy="5373651"/>
          </a:xfrm>
        </p:spPr>
        <p:txBody>
          <a:bodyPr/>
          <a:lstStyle/>
          <a:p>
            <a:r>
              <a:rPr lang="en-US"/>
              <a:t>Faster</a:t>
            </a:r>
          </a:p>
          <a:p>
            <a:r>
              <a:rPr lang="en-US"/>
              <a:t>Razor Pages </a:t>
            </a:r>
          </a:p>
          <a:p>
            <a:r>
              <a:rPr lang="en-US"/>
              <a:t>Razor support for C# 7.1</a:t>
            </a:r>
            <a:endParaRPr lang="en-US" dirty="0"/>
          </a:p>
          <a:p>
            <a:r>
              <a:rPr lang="en-US"/>
              <a:t>Azure Diagnostics &amp; Live Analytics</a:t>
            </a:r>
          </a:p>
          <a:p>
            <a:r>
              <a:rPr lang="en-US" dirty="0"/>
              <a:t>Angular and React templates</a:t>
            </a:r>
          </a:p>
          <a:p>
            <a:r>
              <a:rPr lang="en-US" dirty="0"/>
              <a:t>Authenticator app support in templates</a:t>
            </a:r>
          </a:p>
          <a:p>
            <a:pPr marL="0" indent="0">
              <a:buNone/>
            </a:pPr>
            <a:endParaRPr lang="en-US" dirty="0"/>
          </a:p>
          <a:p>
            <a:endParaRPr lang="en-US"/>
          </a:p>
        </p:txBody>
      </p:sp>
      <p:sp>
        <p:nvSpPr>
          <p:cNvPr id="3" name="Title 2">
            <a:extLst>
              <a:ext uri="{FF2B5EF4-FFF2-40B4-BE49-F238E27FC236}">
                <a16:creationId xmlns:a16="http://schemas.microsoft.com/office/drawing/2014/main" id="{983A38E5-2C15-4535-81E2-8132DE380179}"/>
              </a:ext>
            </a:extLst>
          </p:cNvPr>
          <p:cNvSpPr>
            <a:spLocks noGrp="1"/>
          </p:cNvSpPr>
          <p:nvPr>
            <p:ph type="title"/>
          </p:nvPr>
        </p:nvSpPr>
        <p:spPr/>
        <p:txBody>
          <a:bodyPr/>
          <a:lstStyle/>
          <a:p>
            <a:r>
              <a:rPr lang="en-US"/>
              <a:t>ASP.NET Core 2.0</a:t>
            </a:r>
          </a:p>
        </p:txBody>
      </p:sp>
    </p:spTree>
    <p:extLst>
      <p:ext uri="{BB962C8B-B14F-4D97-AF65-F5344CB8AC3E}">
        <p14:creationId xmlns:p14="http://schemas.microsoft.com/office/powerpoint/2010/main" val="76706496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8BEBF-956A-4240-A34E-A89FD990BCF0}"/>
              </a:ext>
            </a:extLst>
          </p:cNvPr>
          <p:cNvSpPr>
            <a:spLocks noGrp="1"/>
          </p:cNvSpPr>
          <p:nvPr>
            <p:ph type="title"/>
          </p:nvPr>
        </p:nvSpPr>
        <p:spPr/>
        <p:txBody>
          <a:bodyPr/>
          <a:lstStyle/>
          <a:p>
            <a:r>
              <a:rPr lang="en-US"/>
              <a:t>Demo: ASP.NET Core 2.0</a:t>
            </a:r>
          </a:p>
        </p:txBody>
      </p:sp>
      <p:sp>
        <p:nvSpPr>
          <p:cNvPr id="3" name="Text Placeholder 2">
            <a:extLst>
              <a:ext uri="{FF2B5EF4-FFF2-40B4-BE49-F238E27FC236}">
                <a16:creationId xmlns:a16="http://schemas.microsoft.com/office/drawing/2014/main" id="{FEF38F85-A37F-4CCE-846B-47B90EB9F9D8}"/>
              </a:ext>
            </a:extLst>
          </p:cNvPr>
          <p:cNvSpPr>
            <a:spLocks noGrp="1"/>
          </p:cNvSpPr>
          <p:nvPr>
            <p:ph type="body" sz="quarter" idx="12"/>
          </p:nvPr>
        </p:nvSpPr>
        <p:spPr/>
        <p:txBody>
          <a:bodyPr/>
          <a:lstStyle/>
          <a:p>
            <a:r>
              <a:rPr lang="en-US" dirty="0"/>
              <a:t>Scott Hunter &amp; Dan Roth</a:t>
            </a:r>
          </a:p>
        </p:txBody>
      </p:sp>
    </p:spTree>
    <p:extLst>
      <p:ext uri="{BB962C8B-B14F-4D97-AF65-F5344CB8AC3E}">
        <p14:creationId xmlns:p14="http://schemas.microsoft.com/office/powerpoint/2010/main" val="277350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959A8C3-E396-451C-B201-B2E88BF93ACC}"/>
              </a:ext>
            </a:extLst>
          </p:cNvPr>
          <p:cNvSpPr>
            <a:spLocks noGrp="1"/>
          </p:cNvSpPr>
          <p:nvPr>
            <p:ph type="body" sz="quarter" idx="10"/>
            <p:extLst>
              <p:ext uri="{D42A27DB-BD31-4B8C-83A1-F6EECF244321}">
                <p14:modId xmlns:p14="http://schemas.microsoft.com/office/powerpoint/2010/main" val="433126010"/>
              </p:ext>
            </p:extLst>
          </p:nvPr>
        </p:nvSpPr>
        <p:spPr>
          <a:xfrm>
            <a:off x="269239" y="1189177"/>
            <a:ext cx="11653523" cy="5481501"/>
          </a:xfrm>
        </p:spPr>
        <p:txBody>
          <a:bodyPr vert="horz" wrap="square" lIns="146304" tIns="91440" rIns="146304" bIns="91440" rtlCol="0" anchor="t">
            <a:spAutoFit/>
          </a:bodyPr>
          <a:lstStyle/>
          <a:p>
            <a:pPr marL="335915" indent="-335915"/>
            <a:r>
              <a:rPr lang="en-US" sz="3900">
                <a:cs typeface="Segoe UI Light"/>
              </a:rPr>
              <a:t>Owned types</a:t>
            </a:r>
          </a:p>
          <a:p>
            <a:pPr marL="335915" indent="-335915"/>
            <a:r>
              <a:rPr lang="en-US" sz="3900">
                <a:cs typeface="Segoe UI Light"/>
              </a:rPr>
              <a:t>Table splitting</a:t>
            </a:r>
          </a:p>
          <a:p>
            <a:pPr marL="335915" indent="-335915"/>
            <a:r>
              <a:rPr lang="en-US" sz="3900">
                <a:cs typeface="Segoe UI Light"/>
              </a:rPr>
              <a:t>Global query filters</a:t>
            </a:r>
          </a:p>
          <a:p>
            <a:pPr marL="335915" indent="-335915"/>
            <a:r>
              <a:rPr lang="en-US" sz="3900">
                <a:cs typeface="Segoe UI Light"/>
              </a:rPr>
              <a:t>Scalar database function mapping (contribution)</a:t>
            </a:r>
            <a:endParaRPr lang="en-US" sz="3900">
              <a:solidFill>
                <a:schemeClr val="tx1"/>
              </a:solidFill>
              <a:cs typeface="Segoe UI Light"/>
            </a:endParaRPr>
          </a:p>
          <a:p>
            <a:pPr marL="335915" indent="-335915"/>
            <a:r>
              <a:rPr lang="en-US" sz="3900">
                <a:cs typeface="Segoe UI Light"/>
              </a:rPr>
              <a:t>LINQ implementation improvements</a:t>
            </a:r>
            <a:endParaRPr lang="en-US" sz="3900">
              <a:solidFill>
                <a:schemeClr val="tx1"/>
              </a:solidFill>
              <a:cs typeface="Segoe UI Light"/>
            </a:endParaRPr>
          </a:p>
          <a:p>
            <a:pPr marL="335915" indent="-335915"/>
            <a:r>
              <a:rPr lang="en-US" sz="3900">
                <a:cs typeface="Segoe UI Light"/>
              </a:rPr>
              <a:t>Performance improvements</a:t>
            </a:r>
            <a:endParaRPr lang="en-US" sz="3900">
              <a:solidFill>
                <a:schemeClr val="tx1"/>
              </a:solidFill>
              <a:cs typeface="Segoe UI Light"/>
            </a:endParaRPr>
          </a:p>
          <a:p>
            <a:pPr marL="572135" lvl="1" indent="-236220"/>
            <a:r>
              <a:rPr lang="en-US" sz="2350" err="1">
                <a:cs typeface="Segoe UI Light"/>
              </a:rPr>
              <a:t>DbContext</a:t>
            </a:r>
            <a:r>
              <a:rPr lang="en-US" sz="2350">
                <a:cs typeface="Segoe UI Light"/>
              </a:rPr>
              <a:t> pooling</a:t>
            </a:r>
            <a:endParaRPr lang="en-US" sz="2350">
              <a:solidFill>
                <a:schemeClr val="tx1"/>
              </a:solidFill>
              <a:cs typeface="Segoe UI Light"/>
            </a:endParaRPr>
          </a:p>
          <a:p>
            <a:pPr marL="572135" lvl="1" indent="-236220"/>
            <a:r>
              <a:rPr lang="en-US" sz="2350">
                <a:cs typeface="Segoe UI Light"/>
              </a:rPr>
              <a:t>Explicit compiled queries</a:t>
            </a:r>
            <a:endParaRPr lang="en-US" sz="2350">
              <a:solidFill>
                <a:schemeClr val="tx1"/>
              </a:solidFill>
              <a:cs typeface="Segoe UI Light"/>
            </a:endParaRPr>
          </a:p>
          <a:p>
            <a:pPr marL="0" indent="0">
              <a:buNone/>
            </a:pPr>
            <a:endParaRPr lang="en-US" sz="3900">
              <a:cs typeface="Segoe UI Light"/>
            </a:endParaRPr>
          </a:p>
        </p:txBody>
      </p:sp>
      <p:sp>
        <p:nvSpPr>
          <p:cNvPr id="3" name="Title 2">
            <a:extLst>
              <a:ext uri="{FF2B5EF4-FFF2-40B4-BE49-F238E27FC236}">
                <a16:creationId xmlns:a16="http://schemas.microsoft.com/office/drawing/2014/main" id="{983A38E5-2C15-4535-81E2-8132DE380179}"/>
              </a:ext>
            </a:extLst>
          </p:cNvPr>
          <p:cNvSpPr>
            <a:spLocks noGrp="1"/>
          </p:cNvSpPr>
          <p:nvPr>
            <p:ph type="title"/>
          </p:nvPr>
        </p:nvSpPr>
        <p:spPr/>
        <p:txBody>
          <a:bodyPr/>
          <a:lstStyle/>
          <a:p>
            <a:r>
              <a:rPr lang="en-US"/>
              <a:t>Entity Framework Core 2.0</a:t>
            </a:r>
          </a:p>
        </p:txBody>
      </p:sp>
    </p:spTree>
    <p:extLst>
      <p:ext uri="{BB962C8B-B14F-4D97-AF65-F5344CB8AC3E}">
        <p14:creationId xmlns:p14="http://schemas.microsoft.com/office/powerpoint/2010/main" val="143421808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8BEBF-956A-4240-A34E-A89FD990BCF0}"/>
              </a:ext>
            </a:extLst>
          </p:cNvPr>
          <p:cNvSpPr>
            <a:spLocks noGrp="1"/>
          </p:cNvSpPr>
          <p:nvPr>
            <p:ph type="title"/>
          </p:nvPr>
        </p:nvSpPr>
        <p:spPr>
          <a:xfrm>
            <a:off x="269239" y="2084186"/>
            <a:ext cx="11543820" cy="2139688"/>
          </a:xfrm>
        </p:spPr>
        <p:txBody>
          <a:bodyPr/>
          <a:lstStyle/>
          <a:p>
            <a:r>
              <a:rPr lang="en-US"/>
              <a:t>Demo: Entity Framework Core</a:t>
            </a:r>
          </a:p>
        </p:txBody>
      </p:sp>
      <p:sp>
        <p:nvSpPr>
          <p:cNvPr id="3" name="Text Placeholder 2">
            <a:extLst>
              <a:ext uri="{FF2B5EF4-FFF2-40B4-BE49-F238E27FC236}">
                <a16:creationId xmlns:a16="http://schemas.microsoft.com/office/drawing/2014/main" id="{FEF38F85-A37F-4CCE-846B-47B90EB9F9D8}"/>
              </a:ext>
            </a:extLst>
          </p:cNvPr>
          <p:cNvSpPr>
            <a:spLocks noGrp="1"/>
          </p:cNvSpPr>
          <p:nvPr>
            <p:ph type="body" sz="quarter" idx="12"/>
            <p:extLst>
              <p:ext uri="{D42A27DB-BD31-4B8C-83A1-F6EECF244321}">
                <p14:modId xmlns:p14="http://schemas.microsoft.com/office/powerpoint/2010/main" val="2525964057"/>
              </p:ext>
            </p:extLst>
          </p:nvPr>
        </p:nvSpPr>
        <p:spPr/>
        <p:txBody>
          <a:bodyPr vert="horz" wrap="square" lIns="182880" tIns="146304" rIns="182880" bIns="146304" rtlCol="0" anchor="t">
            <a:spAutoFit/>
          </a:bodyPr>
          <a:lstStyle/>
          <a:p>
            <a:r>
              <a:rPr lang="en-US" sz="3100">
                <a:cs typeface="Segoe UI Light"/>
              </a:rPr>
              <a:t>Diego Vega</a:t>
            </a:r>
            <a:endParaRPr lang="en-US"/>
          </a:p>
        </p:txBody>
      </p:sp>
    </p:spTree>
    <p:extLst>
      <p:ext uri="{BB962C8B-B14F-4D97-AF65-F5344CB8AC3E}">
        <p14:creationId xmlns:p14="http://schemas.microsoft.com/office/powerpoint/2010/main" val="182544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E729896-2366-4F89-B858-5D9B485FFA43}"/>
              </a:ext>
            </a:extLst>
          </p:cNvPr>
          <p:cNvSpPr/>
          <p:nvPr/>
        </p:nvSpPr>
        <p:spPr bwMode="auto">
          <a:xfrm>
            <a:off x="8128235" y="1152109"/>
            <a:ext cx="3532235" cy="540933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03319F5D-DAA3-4847-B968-65E6226BAEC1}"/>
              </a:ext>
            </a:extLst>
          </p:cNvPr>
          <p:cNvSpPr/>
          <p:nvPr/>
        </p:nvSpPr>
        <p:spPr bwMode="auto">
          <a:xfrm>
            <a:off x="506625" y="1152109"/>
            <a:ext cx="3532236" cy="540933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a:extLst>
              <a:ext uri="{FF2B5EF4-FFF2-40B4-BE49-F238E27FC236}">
                <a16:creationId xmlns:a16="http://schemas.microsoft.com/office/drawing/2014/main" id="{F882FDF6-5F28-45BB-9130-264D1044E423}"/>
              </a:ext>
            </a:extLst>
          </p:cNvPr>
          <p:cNvSpPr/>
          <p:nvPr/>
        </p:nvSpPr>
        <p:spPr bwMode="auto">
          <a:xfrm>
            <a:off x="4320590" y="1152109"/>
            <a:ext cx="3532235" cy="540933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853B52C4-1CD0-468C-B1F7-087A8C707314}"/>
              </a:ext>
            </a:extLst>
          </p:cNvPr>
          <p:cNvSpPr>
            <a:spLocks noGrp="1"/>
          </p:cNvSpPr>
          <p:nvPr>
            <p:ph type="title"/>
          </p:nvPr>
        </p:nvSpPr>
        <p:spPr>
          <a:xfrm>
            <a:off x="269240" y="227726"/>
            <a:ext cx="11655840" cy="899665"/>
          </a:xfrm>
        </p:spPr>
        <p:txBody>
          <a:bodyPr/>
          <a:lstStyle/>
          <a:p>
            <a:r>
              <a:rPr lang="en-US">
                <a:solidFill>
                  <a:schemeClr val="bg1"/>
                </a:solidFill>
              </a:rPr>
              <a:t>Key Takeaways</a:t>
            </a:r>
          </a:p>
        </p:txBody>
      </p:sp>
      <p:sp>
        <p:nvSpPr>
          <p:cNvPr id="3" name="Text Placeholder 2">
            <a:extLst>
              <a:ext uri="{FF2B5EF4-FFF2-40B4-BE49-F238E27FC236}">
                <a16:creationId xmlns:a16="http://schemas.microsoft.com/office/drawing/2014/main" id="{60EBA732-9C3E-4633-AFA6-C4A13E02CBDA}"/>
              </a:ext>
            </a:extLst>
          </p:cNvPr>
          <p:cNvSpPr>
            <a:spLocks noGrp="1"/>
          </p:cNvSpPr>
          <p:nvPr>
            <p:ph type="body" sz="quarter" idx="10"/>
          </p:nvPr>
        </p:nvSpPr>
        <p:spPr>
          <a:xfrm>
            <a:off x="506624" y="2150403"/>
            <a:ext cx="3532237" cy="619144"/>
          </a:xfrm>
        </p:spPr>
        <p:txBody>
          <a:bodyPr/>
          <a:lstStyle/>
          <a:p>
            <a:pPr algn="ctr"/>
            <a:r>
              <a:rPr lang="en-US"/>
              <a:t>.NET Standard 2.0</a:t>
            </a:r>
          </a:p>
        </p:txBody>
      </p:sp>
      <p:sp>
        <p:nvSpPr>
          <p:cNvPr id="4" name="Text Placeholder 3">
            <a:extLst>
              <a:ext uri="{FF2B5EF4-FFF2-40B4-BE49-F238E27FC236}">
                <a16:creationId xmlns:a16="http://schemas.microsoft.com/office/drawing/2014/main" id="{36F0A893-1BFB-47BE-8459-BA9D9CF2F787}"/>
              </a:ext>
            </a:extLst>
          </p:cNvPr>
          <p:cNvSpPr>
            <a:spLocks noGrp="1"/>
          </p:cNvSpPr>
          <p:nvPr>
            <p:ph type="body" sz="quarter" idx="11"/>
          </p:nvPr>
        </p:nvSpPr>
        <p:spPr>
          <a:xfrm>
            <a:off x="8134555" y="2150403"/>
            <a:ext cx="3525915" cy="619144"/>
          </a:xfrm>
        </p:spPr>
        <p:txBody>
          <a:bodyPr/>
          <a:lstStyle/>
          <a:p>
            <a:pPr algn="ctr"/>
            <a:r>
              <a:rPr lang="en-US"/>
              <a:t>Visual Studio Tools</a:t>
            </a:r>
          </a:p>
        </p:txBody>
      </p:sp>
      <p:sp>
        <p:nvSpPr>
          <p:cNvPr id="5" name="Text Placeholder 2">
            <a:extLst>
              <a:ext uri="{FF2B5EF4-FFF2-40B4-BE49-F238E27FC236}">
                <a16:creationId xmlns:a16="http://schemas.microsoft.com/office/drawing/2014/main" id="{2A0B4D9D-EFBC-4E9E-BC07-62D9CA9E46E7}"/>
              </a:ext>
            </a:extLst>
          </p:cNvPr>
          <p:cNvSpPr txBox="1">
            <a:spLocks/>
          </p:cNvSpPr>
          <p:nvPr/>
        </p:nvSpPr>
        <p:spPr>
          <a:xfrm>
            <a:off x="4314271" y="2150403"/>
            <a:ext cx="3538554" cy="619144"/>
          </a:xfrm>
          <a:prstGeom prst="rect">
            <a:avLst/>
          </a:prstGeom>
        </p:spPr>
        <p:txBody>
          <a:bodyPr vert="horz" wrap="square" lIns="146304" tIns="91440" rIns="146304" bIns="91440" rtlCol="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sz="3137" kern="1200" spc="0" baseline="0">
                <a:gradFill>
                  <a:gsLst>
                    <a:gs pos="1250">
                      <a:schemeClr val="tx1"/>
                    </a:gs>
                    <a:gs pos="100000">
                      <a:schemeClr val="tx1"/>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2pPr>
            <a:lvl3pPr marL="227209"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5130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algn="ctr"/>
            <a:r>
              <a:rPr lang="en-US"/>
              <a:t>Performance</a:t>
            </a:r>
          </a:p>
        </p:txBody>
      </p:sp>
      <p:pic>
        <p:nvPicPr>
          <p:cNvPr id="7" name="Graphic 6" descr="Rocket">
            <a:extLst>
              <a:ext uri="{FF2B5EF4-FFF2-40B4-BE49-F238E27FC236}">
                <a16:creationId xmlns:a16="http://schemas.microsoft.com/office/drawing/2014/main" id="{D9C86878-4014-42C3-B77B-383B7A37E49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26348" y="1212913"/>
            <a:ext cx="914400" cy="914400"/>
          </a:xfrm>
          <a:prstGeom prst="rect">
            <a:avLst/>
          </a:prstGeom>
        </p:spPr>
      </p:pic>
      <p:pic>
        <p:nvPicPr>
          <p:cNvPr id="14" name="Picture 13">
            <a:extLst>
              <a:ext uri="{FF2B5EF4-FFF2-40B4-BE49-F238E27FC236}">
                <a16:creationId xmlns:a16="http://schemas.microsoft.com/office/drawing/2014/main" id="{33001CDB-837D-4F93-AF9C-C162AA28EDB7}"/>
              </a:ext>
            </a:extLst>
          </p:cNvPr>
          <p:cNvPicPr>
            <a:picLocks noChangeAspect="1" noChangeArrowheads="1"/>
          </p:cNvPicPr>
          <p:nvPr/>
        </p:nvPicPr>
        <p:blipFill rotWithShape="1">
          <a:blip r:embed="rId5" cstate="print">
            <a:biLevel thresh="75000"/>
            <a:extLst>
              <a:ext uri="{28A0092B-C50C-407E-A947-70E740481C1C}">
                <a14:useLocalDpi xmlns:a14="http://schemas.microsoft.com/office/drawing/2010/main" val="0"/>
              </a:ext>
            </a:extLst>
          </a:blip>
          <a:srcRect l="25414" r="11806"/>
          <a:stretch/>
        </p:blipFill>
        <p:spPr bwMode="auto">
          <a:xfrm>
            <a:off x="9675537" y="1082594"/>
            <a:ext cx="652958" cy="1174391"/>
          </a:xfrm>
          <a:prstGeom prst="rect">
            <a:avLst/>
          </a:prstGeom>
          <a:noFill/>
          <a:ln>
            <a:noFill/>
          </a:ln>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BB696C07-6A4C-48E4-A946-188784FF5DA7}"/>
              </a:ext>
            </a:extLst>
          </p:cNvPr>
          <p:cNvGrpSpPr/>
          <p:nvPr/>
        </p:nvGrpSpPr>
        <p:grpSpPr>
          <a:xfrm>
            <a:off x="1582745" y="1218845"/>
            <a:ext cx="1142611" cy="914400"/>
            <a:chOff x="1309864" y="1236003"/>
            <a:chExt cx="1142611" cy="914400"/>
          </a:xfrm>
        </p:grpSpPr>
        <p:pic>
          <p:nvPicPr>
            <p:cNvPr id="9" name="Graphic 8" descr="Gears">
              <a:extLst>
                <a:ext uri="{FF2B5EF4-FFF2-40B4-BE49-F238E27FC236}">
                  <a16:creationId xmlns:a16="http://schemas.microsoft.com/office/drawing/2014/main" id="{E4F686DB-C9A4-4337-843F-1CB72228F585}"/>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38075" y="1236003"/>
              <a:ext cx="914400" cy="914400"/>
            </a:xfrm>
            <a:prstGeom prst="rect">
              <a:avLst/>
            </a:prstGeom>
          </p:spPr>
        </p:pic>
        <p:sp>
          <p:nvSpPr>
            <p:cNvPr id="15" name="TextBox 14">
              <a:extLst>
                <a:ext uri="{FF2B5EF4-FFF2-40B4-BE49-F238E27FC236}">
                  <a16:creationId xmlns:a16="http://schemas.microsoft.com/office/drawing/2014/main" id="{F1147C1A-571C-4793-ABE5-E6960E7E4DD8}"/>
                </a:ext>
              </a:extLst>
            </p:cNvPr>
            <p:cNvSpPr txBox="1"/>
            <p:nvPr/>
          </p:nvSpPr>
          <p:spPr>
            <a:xfrm>
              <a:off x="1309864" y="1285667"/>
              <a:ext cx="746038" cy="544765"/>
            </a:xfrm>
            <a:prstGeom prst="rect">
              <a:avLst/>
            </a:prstGeom>
            <a:noFill/>
          </p:spPr>
          <p:txBody>
            <a:bodyPr wrap="none" lIns="182880" tIns="146304" rIns="182880" bIns="146304" rtlCol="0">
              <a:spAutoFit/>
            </a:bodyPr>
            <a:lstStyle/>
            <a:p>
              <a:pPr>
                <a:lnSpc>
                  <a:spcPct val="90000"/>
                </a:lnSpc>
                <a:spcAft>
                  <a:spcPts val="600"/>
                </a:spcAft>
              </a:pPr>
              <a:r>
                <a:rPr lang="en-US" b="1" dirty="0">
                  <a:solidFill>
                    <a:schemeClr val="accent6">
                      <a:lumMod val="50000"/>
                    </a:schemeClr>
                  </a:solidFill>
                </a:rPr>
                <a:t>API</a:t>
              </a:r>
            </a:p>
          </p:txBody>
        </p:sp>
      </p:grpSp>
      <p:sp>
        <p:nvSpPr>
          <p:cNvPr id="22" name="Rectangle 21">
            <a:extLst>
              <a:ext uri="{FF2B5EF4-FFF2-40B4-BE49-F238E27FC236}">
                <a16:creationId xmlns:a16="http://schemas.microsoft.com/office/drawing/2014/main" id="{F1225674-862F-4BDE-95BB-D50E434BB1E2}"/>
              </a:ext>
            </a:extLst>
          </p:cNvPr>
          <p:cNvSpPr/>
          <p:nvPr/>
        </p:nvSpPr>
        <p:spPr bwMode="auto">
          <a:xfrm>
            <a:off x="803189" y="2940908"/>
            <a:ext cx="3015049" cy="316333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a:solidFill>
                  <a:schemeClr val="bg1"/>
                </a:solidFill>
              </a:rPr>
              <a:t>Expanded API surface area allows much more of your code and binaries to be shared across all .NET runtimes and workloads</a:t>
            </a:r>
            <a:endParaRPr lang="en-US" sz="2400">
              <a:solidFill>
                <a:schemeClr val="bg1"/>
              </a:solidFill>
              <a:ea typeface="Segoe UI" pitchFamily="34" charset="0"/>
              <a:cs typeface="Segoe UI" pitchFamily="34" charset="0"/>
            </a:endParaRPr>
          </a:p>
        </p:txBody>
      </p:sp>
      <p:sp>
        <p:nvSpPr>
          <p:cNvPr id="23" name="Rectangle 22">
            <a:extLst>
              <a:ext uri="{FF2B5EF4-FFF2-40B4-BE49-F238E27FC236}">
                <a16:creationId xmlns:a16="http://schemas.microsoft.com/office/drawing/2014/main" id="{AE571B78-A379-4140-BBB4-023FE5835402}"/>
              </a:ext>
            </a:extLst>
          </p:cNvPr>
          <p:cNvSpPr/>
          <p:nvPr/>
        </p:nvSpPr>
        <p:spPr bwMode="auto">
          <a:xfrm>
            <a:off x="4589635" y="2940908"/>
            <a:ext cx="3015049" cy="316333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a:solidFill>
                  <a:schemeClr val="bg1"/>
                </a:solidFill>
              </a:rPr>
              <a:t>.NET Core 2.0 is the fastest version of .NET ever</a:t>
            </a:r>
            <a:endParaRPr lang="en-US" sz="2400">
              <a:solidFill>
                <a:schemeClr val="bg1"/>
              </a:soli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BA0B46C6-99A3-48D5-BAF8-012B78A5619A}"/>
              </a:ext>
            </a:extLst>
          </p:cNvPr>
          <p:cNvSpPr/>
          <p:nvPr/>
        </p:nvSpPr>
        <p:spPr bwMode="auto">
          <a:xfrm>
            <a:off x="8386827" y="2940908"/>
            <a:ext cx="3015049" cy="316333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r>
              <a:rPr lang="en-US" sz="2400">
                <a:solidFill>
                  <a:schemeClr val="bg1"/>
                </a:solidFill>
              </a:rPr>
              <a:t>Visual Studio and Visual Studio for Mac latest updates fully support .NET Core 2.0</a:t>
            </a:r>
          </a:p>
        </p:txBody>
      </p:sp>
    </p:spTree>
    <p:extLst>
      <p:ext uri="{BB962C8B-B14F-4D97-AF65-F5344CB8AC3E}">
        <p14:creationId xmlns:p14="http://schemas.microsoft.com/office/powerpoint/2010/main" val="169269932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1D9B32-6EE9-480A-A7A5-34172ACD8240}"/>
              </a:ext>
            </a:extLst>
          </p:cNvPr>
          <p:cNvSpPr txBox="1"/>
          <p:nvPr/>
        </p:nvSpPr>
        <p:spPr>
          <a:xfrm>
            <a:off x="1785257" y="986971"/>
            <a:ext cx="8650514" cy="1043363"/>
          </a:xfrm>
          <a:prstGeom prst="rect">
            <a:avLst/>
          </a:prstGeom>
          <a:noFill/>
        </p:spPr>
        <p:txBody>
          <a:bodyPr wrap="square" lIns="182880" tIns="146304" rIns="182880" bIns="146304" rtlCol="0">
            <a:spAutoFit/>
          </a:bodyPr>
          <a:lstStyle/>
          <a:p>
            <a:pPr algn="ctr">
              <a:lnSpc>
                <a:spcPct val="90000"/>
              </a:lnSpc>
              <a:spcAft>
                <a:spcPts val="600"/>
              </a:spcAft>
            </a:pPr>
            <a:r>
              <a:rPr lang="en-US" sz="5400">
                <a:solidFill>
                  <a:schemeClr val="bg1"/>
                </a:solidFill>
              </a:rPr>
              <a:t>.NET Core 2.0</a:t>
            </a:r>
          </a:p>
        </p:txBody>
      </p:sp>
      <p:sp>
        <p:nvSpPr>
          <p:cNvPr id="3" name="TextBox 2">
            <a:extLst>
              <a:ext uri="{FF2B5EF4-FFF2-40B4-BE49-F238E27FC236}">
                <a16:creationId xmlns:a16="http://schemas.microsoft.com/office/drawing/2014/main" id="{19AAD19A-07E9-4260-B2B1-9FA94B5A6BB9}"/>
              </a:ext>
            </a:extLst>
          </p:cNvPr>
          <p:cNvSpPr txBox="1"/>
          <p:nvPr/>
        </p:nvSpPr>
        <p:spPr>
          <a:xfrm>
            <a:off x="2852057" y="3205499"/>
            <a:ext cx="6516914" cy="2111347"/>
          </a:xfrm>
          <a:prstGeom prst="rect">
            <a:avLst/>
          </a:prstGeom>
          <a:noFill/>
        </p:spPr>
        <p:txBody>
          <a:bodyPr wrap="square" lIns="182880" tIns="146304" rIns="182880" bIns="146304" rtlCol="0">
            <a:spAutoFit/>
          </a:bodyPr>
          <a:lstStyle/>
          <a:p>
            <a:pPr algn="ctr">
              <a:lnSpc>
                <a:spcPct val="90000"/>
              </a:lnSpc>
              <a:spcAft>
                <a:spcPts val="600"/>
              </a:spcAft>
            </a:pPr>
            <a:r>
              <a:rPr lang="en-US" sz="4000">
                <a:solidFill>
                  <a:schemeClr val="bg1"/>
                </a:solidFill>
              </a:rPr>
              <a:t>Download today!</a:t>
            </a:r>
          </a:p>
          <a:p>
            <a:pPr algn="ctr">
              <a:lnSpc>
                <a:spcPct val="90000"/>
              </a:lnSpc>
              <a:spcAft>
                <a:spcPts val="600"/>
              </a:spcAft>
            </a:pPr>
            <a:r>
              <a:rPr lang="en-US" sz="4000">
                <a:solidFill>
                  <a:schemeClr val="bg1"/>
                </a:solidFill>
                <a:hlinkClick r:id="rId3"/>
              </a:rPr>
              <a:t>www.dot.net/core</a:t>
            </a:r>
            <a:endParaRPr lang="en-US" sz="4000">
              <a:solidFill>
                <a:schemeClr val="bg1"/>
              </a:solidFill>
            </a:endParaRPr>
          </a:p>
          <a:p>
            <a:pPr algn="ctr">
              <a:lnSpc>
                <a:spcPct val="90000"/>
              </a:lnSpc>
              <a:spcAft>
                <a:spcPts val="600"/>
              </a:spcAft>
            </a:pPr>
            <a:endParaRPr lang="en-US" sz="4000">
              <a:solidFill>
                <a:schemeClr val="bg1"/>
              </a:solidFill>
            </a:endParaRPr>
          </a:p>
        </p:txBody>
      </p:sp>
    </p:spTree>
    <p:extLst>
      <p:ext uri="{BB962C8B-B14F-4D97-AF65-F5344CB8AC3E}">
        <p14:creationId xmlns:p14="http://schemas.microsoft.com/office/powerpoint/2010/main" val="339063386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4148AE-22F2-430C-AC4D-A467BDA1C3C4}"/>
              </a:ext>
            </a:extLst>
          </p:cNvPr>
          <p:cNvSpPr txBox="1"/>
          <p:nvPr/>
        </p:nvSpPr>
        <p:spPr>
          <a:xfrm>
            <a:off x="2641600" y="1533236"/>
            <a:ext cx="7620000" cy="3605602"/>
          </a:xfrm>
          <a:prstGeom prst="rect">
            <a:avLst/>
          </a:prstGeom>
          <a:noFill/>
        </p:spPr>
        <p:txBody>
          <a:bodyPr wrap="square" lIns="182880" tIns="146304" rIns="182880" bIns="146304" rtlCol="0">
            <a:spAutoFit/>
          </a:bodyPr>
          <a:lstStyle/>
          <a:p>
            <a:pPr>
              <a:lnSpc>
                <a:spcPct val="90000"/>
              </a:lnSpc>
              <a:spcAft>
                <a:spcPts val="600"/>
              </a:spcAft>
            </a:pPr>
            <a:r>
              <a:rPr lang="en-US" sz="23900">
                <a:solidFill>
                  <a:schemeClr val="bg1"/>
                </a:solidFill>
                <a:latin typeface="Segoe UI" panose="020B0502040204020203" pitchFamily="34" charset="0"/>
                <a:cs typeface="Segoe UI" panose="020B0502040204020203" pitchFamily="34" charset="0"/>
              </a:rPr>
              <a:t>.NET</a:t>
            </a:r>
          </a:p>
        </p:txBody>
      </p:sp>
    </p:spTree>
    <p:extLst>
      <p:ext uri="{BB962C8B-B14F-4D97-AF65-F5344CB8AC3E}">
        <p14:creationId xmlns:p14="http://schemas.microsoft.com/office/powerpoint/2010/main" val="387160896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1D9B32-6EE9-480A-A7A5-34172ACD8240}"/>
              </a:ext>
            </a:extLst>
          </p:cNvPr>
          <p:cNvSpPr txBox="1"/>
          <p:nvPr/>
        </p:nvSpPr>
        <p:spPr>
          <a:xfrm>
            <a:off x="1785257" y="986971"/>
            <a:ext cx="8650514" cy="1043363"/>
          </a:xfrm>
          <a:prstGeom prst="rect">
            <a:avLst/>
          </a:prstGeom>
          <a:noFill/>
        </p:spPr>
        <p:txBody>
          <a:bodyPr wrap="square" lIns="182880" tIns="146304" rIns="182880" bIns="146304" rtlCol="0">
            <a:spAutoFit/>
          </a:bodyPr>
          <a:lstStyle/>
          <a:p>
            <a:pPr algn="ctr">
              <a:lnSpc>
                <a:spcPct val="90000"/>
              </a:lnSpc>
              <a:spcAft>
                <a:spcPts val="600"/>
              </a:spcAft>
            </a:pPr>
            <a:r>
              <a:rPr lang="en-US" sz="5400">
                <a:solidFill>
                  <a:schemeClr val="bg1"/>
                </a:solidFill>
              </a:rPr>
              <a:t>.NET Core 2.0 Released!</a:t>
            </a:r>
          </a:p>
        </p:txBody>
      </p:sp>
      <p:sp>
        <p:nvSpPr>
          <p:cNvPr id="3" name="TextBox 2">
            <a:extLst>
              <a:ext uri="{FF2B5EF4-FFF2-40B4-BE49-F238E27FC236}">
                <a16:creationId xmlns:a16="http://schemas.microsoft.com/office/drawing/2014/main" id="{19AAD19A-07E9-4260-B2B1-9FA94B5A6BB9}"/>
              </a:ext>
            </a:extLst>
          </p:cNvPr>
          <p:cNvSpPr txBox="1"/>
          <p:nvPr/>
        </p:nvSpPr>
        <p:spPr>
          <a:xfrm>
            <a:off x="2728686" y="3193142"/>
            <a:ext cx="6516914" cy="2111347"/>
          </a:xfrm>
          <a:prstGeom prst="rect">
            <a:avLst/>
          </a:prstGeom>
          <a:noFill/>
        </p:spPr>
        <p:txBody>
          <a:bodyPr wrap="square" lIns="182880" tIns="146304" rIns="182880" bIns="146304" rtlCol="0">
            <a:spAutoFit/>
          </a:bodyPr>
          <a:lstStyle/>
          <a:p>
            <a:pPr algn="ctr">
              <a:lnSpc>
                <a:spcPct val="90000"/>
              </a:lnSpc>
              <a:spcAft>
                <a:spcPts val="600"/>
              </a:spcAft>
            </a:pPr>
            <a:r>
              <a:rPr lang="en-US" sz="4000">
                <a:solidFill>
                  <a:schemeClr val="bg1"/>
                </a:solidFill>
              </a:rPr>
              <a:t>Download today!</a:t>
            </a:r>
          </a:p>
          <a:p>
            <a:pPr algn="ctr">
              <a:lnSpc>
                <a:spcPct val="90000"/>
              </a:lnSpc>
              <a:spcAft>
                <a:spcPts val="600"/>
              </a:spcAft>
            </a:pPr>
            <a:r>
              <a:rPr lang="en-US" sz="4000">
                <a:solidFill>
                  <a:schemeClr val="bg1"/>
                </a:solidFill>
                <a:hlinkClick r:id="rId3"/>
              </a:rPr>
              <a:t>www.dot.net/core</a:t>
            </a:r>
            <a:endParaRPr lang="en-US" sz="4000">
              <a:solidFill>
                <a:schemeClr val="bg1"/>
              </a:solidFill>
            </a:endParaRPr>
          </a:p>
          <a:p>
            <a:pPr algn="ctr">
              <a:lnSpc>
                <a:spcPct val="90000"/>
              </a:lnSpc>
              <a:spcAft>
                <a:spcPts val="600"/>
              </a:spcAft>
            </a:pPr>
            <a:endParaRPr lang="en-US" sz="4000">
              <a:solidFill>
                <a:schemeClr val="bg1"/>
              </a:solidFill>
            </a:endParaRPr>
          </a:p>
        </p:txBody>
      </p:sp>
    </p:spTree>
    <p:extLst>
      <p:ext uri="{BB962C8B-B14F-4D97-AF65-F5344CB8AC3E}">
        <p14:creationId xmlns:p14="http://schemas.microsoft.com/office/powerpoint/2010/main" val="174063615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147CA4-634A-447F-8FA4-95C6D1EE6DDE}"/>
              </a:ext>
            </a:extLst>
          </p:cNvPr>
          <p:cNvSpPr>
            <a:spLocks noGrp="1"/>
          </p:cNvSpPr>
          <p:nvPr>
            <p:ph type="body" sz="quarter" idx="10"/>
          </p:nvPr>
        </p:nvSpPr>
        <p:spPr>
          <a:xfrm>
            <a:off x="269239" y="1189177"/>
            <a:ext cx="11653523" cy="4709944"/>
          </a:xfrm>
        </p:spPr>
        <p:txBody>
          <a:bodyPr/>
          <a:lstStyle/>
          <a:p>
            <a:r>
              <a:rPr lang="en-US"/>
              <a:t>Fastest version of .NET </a:t>
            </a:r>
            <a:r>
              <a:rPr lang="en-US" i="1"/>
              <a:t>ever</a:t>
            </a:r>
          </a:p>
          <a:p>
            <a:r>
              <a:rPr lang="en-US"/>
              <a:t>More APIs</a:t>
            </a:r>
          </a:p>
          <a:p>
            <a:r>
              <a:rPr lang="en-US"/>
              <a:t>More project templates</a:t>
            </a:r>
          </a:p>
          <a:p>
            <a:r>
              <a:rPr lang="en-US"/>
              <a:t>More distros</a:t>
            </a:r>
          </a:p>
          <a:p>
            <a:r>
              <a:rPr lang="en-US"/>
              <a:t>Simplified packaging</a:t>
            </a:r>
          </a:p>
          <a:p>
            <a:r>
              <a:rPr lang="en-US"/>
              <a:t>New and improved Visual Studio tooling</a:t>
            </a:r>
          </a:p>
          <a:p>
            <a:r>
              <a:rPr lang="en-US"/>
              <a:t>Visual Studio for Mac support</a:t>
            </a:r>
          </a:p>
        </p:txBody>
      </p:sp>
      <p:sp>
        <p:nvSpPr>
          <p:cNvPr id="2" name="Title 1">
            <a:extLst>
              <a:ext uri="{FF2B5EF4-FFF2-40B4-BE49-F238E27FC236}">
                <a16:creationId xmlns:a16="http://schemas.microsoft.com/office/drawing/2014/main" id="{EC6A749A-2A99-4DB1-8566-47BDD4370A88}"/>
              </a:ext>
            </a:extLst>
          </p:cNvPr>
          <p:cNvSpPr>
            <a:spLocks noGrp="1"/>
          </p:cNvSpPr>
          <p:nvPr>
            <p:ph type="title"/>
          </p:nvPr>
        </p:nvSpPr>
        <p:spPr/>
        <p:txBody>
          <a:bodyPr/>
          <a:lstStyle/>
          <a:p>
            <a:r>
              <a:rPr lang="en-US"/>
              <a:t>.NET Core 2.0</a:t>
            </a:r>
          </a:p>
        </p:txBody>
      </p:sp>
    </p:spTree>
    <p:extLst>
      <p:ext uri="{BB962C8B-B14F-4D97-AF65-F5344CB8AC3E}">
        <p14:creationId xmlns:p14="http://schemas.microsoft.com/office/powerpoint/2010/main" val="327531477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844CECD-1AB0-433C-82B5-DF82429FD94B}"/>
              </a:ext>
            </a:extLst>
          </p:cNvPr>
          <p:cNvSpPr>
            <a:spLocks noGrp="1"/>
          </p:cNvSpPr>
          <p:nvPr>
            <p:ph type="body" sz="quarter" idx="10"/>
          </p:nvPr>
        </p:nvSpPr>
        <p:spPr/>
        <p:txBody>
          <a:bodyPr/>
          <a:lstStyle/>
          <a:p>
            <a:endParaRPr lang="en-US"/>
          </a:p>
        </p:txBody>
      </p:sp>
      <p:sp>
        <p:nvSpPr>
          <p:cNvPr id="7" name="Title 6">
            <a:extLst>
              <a:ext uri="{FF2B5EF4-FFF2-40B4-BE49-F238E27FC236}">
                <a16:creationId xmlns:a16="http://schemas.microsoft.com/office/drawing/2014/main" id="{FF6A5CAD-641A-434E-B15C-F377B9606B32}"/>
              </a:ext>
            </a:extLst>
          </p:cNvPr>
          <p:cNvSpPr>
            <a:spLocks noGrp="1"/>
          </p:cNvSpPr>
          <p:nvPr>
            <p:ph type="title"/>
          </p:nvPr>
        </p:nvSpPr>
        <p:spPr/>
        <p:txBody>
          <a:bodyPr/>
          <a:lstStyle/>
          <a:p>
            <a:endParaRPr lang="en-US"/>
          </a:p>
        </p:txBody>
      </p:sp>
      <p:pic>
        <p:nvPicPr>
          <p:cNvPr id="9" name="Picture 8">
            <a:extLst>
              <a:ext uri="{FF2B5EF4-FFF2-40B4-BE49-F238E27FC236}">
                <a16:creationId xmlns:a16="http://schemas.microsoft.com/office/drawing/2014/main" id="{11EA3533-5199-4EEC-84BC-8B5A7D3B37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Tree>
    <p:extLst>
      <p:ext uri="{BB962C8B-B14F-4D97-AF65-F5344CB8AC3E}">
        <p14:creationId xmlns:p14="http://schemas.microsoft.com/office/powerpoint/2010/main" val="317106223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289957"/>
            <a:ext cx="11655840" cy="899537"/>
          </a:xfrm>
        </p:spPr>
        <p:txBody>
          <a:bodyPr/>
          <a:lstStyle/>
          <a:p>
            <a:r>
              <a:rPr lang="en-US"/>
              <a:t>Thank you to all our contributors!</a:t>
            </a:r>
          </a:p>
        </p:txBody>
      </p:sp>
      <p:pic>
        <p:nvPicPr>
          <p:cNvPr id="6" name="Picture 5"/>
          <p:cNvPicPr>
            <a:picLocks noChangeAspect="1"/>
          </p:cNvPicPr>
          <p:nvPr/>
        </p:nvPicPr>
        <p:blipFill rotWithShape="1">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brightnessContrast contrast="-40000"/>
                    </a14:imgEffect>
                  </a14:imgLayer>
                </a14:imgProps>
              </a:ext>
            </a:extLst>
          </a:blip>
          <a:srcRect t="8609"/>
          <a:stretch/>
        </p:blipFill>
        <p:spPr>
          <a:xfrm>
            <a:off x="409439" y="2238666"/>
            <a:ext cx="4476076" cy="4244038"/>
          </a:xfrm>
          <a:prstGeom prst="rect">
            <a:avLst/>
          </a:prstGeom>
        </p:spPr>
      </p:pic>
      <p:pic>
        <p:nvPicPr>
          <p:cNvPr id="7" name="Picture 6"/>
          <p:cNvPicPr>
            <a:picLocks noChangeAspect="1"/>
          </p:cNvPicPr>
          <p:nvPr/>
        </p:nvPicPr>
        <p:blipFill>
          <a:blip r:embed="rId5">
            <a:clrChange>
              <a:clrFrom>
                <a:srgbClr val="FFFFFF"/>
              </a:clrFrom>
              <a:clrTo>
                <a:srgbClr val="FFFFFF">
                  <a:alpha val="0"/>
                </a:srgbClr>
              </a:clrTo>
            </a:clrChange>
          </a:blip>
          <a:stretch>
            <a:fillRect/>
          </a:stretch>
        </p:blipFill>
        <p:spPr>
          <a:xfrm>
            <a:off x="8109373" y="5475027"/>
            <a:ext cx="1056023" cy="882587"/>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851671" y="5359709"/>
            <a:ext cx="1174612" cy="427448"/>
          </a:xfrm>
          <a:prstGeom prst="rect">
            <a:avLst/>
          </a:prstGeom>
        </p:spPr>
      </p:pic>
      <p:pic>
        <p:nvPicPr>
          <p:cNvPr id="9" name="Picture 8"/>
          <p:cNvPicPr>
            <a:picLocks noChangeAspect="1"/>
          </p:cNvPicPr>
          <p:nvPr/>
        </p:nvPicPr>
        <p:blipFill>
          <a:blip r:embed="rId7">
            <a:clrChange>
              <a:clrFrom>
                <a:srgbClr val="FFFFFF"/>
              </a:clrFrom>
              <a:clrTo>
                <a:srgbClr val="FFFFFF">
                  <a:alpha val="0"/>
                </a:srgbClr>
              </a:clrTo>
            </a:clrChange>
          </a:blip>
          <a:stretch>
            <a:fillRect/>
          </a:stretch>
        </p:blipFill>
        <p:spPr>
          <a:xfrm>
            <a:off x="5856096" y="5300437"/>
            <a:ext cx="1567003" cy="483897"/>
          </a:xfrm>
          <a:prstGeom prst="rect">
            <a:avLst/>
          </a:prstGeom>
        </p:spPr>
      </p:pic>
      <p:pic>
        <p:nvPicPr>
          <p:cNvPr id="10" name="Picture 4" descr="http://logok.org/wp-content/uploads/2014/07/Samsung-logo-2015-Nobg.pn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4214" t="38975" r="4216" b="38535"/>
          <a:stretch/>
        </p:blipFill>
        <p:spPr bwMode="auto">
          <a:xfrm>
            <a:off x="5827076" y="6139806"/>
            <a:ext cx="1584224" cy="29182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Image result for google logo"/>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792110" y="6088137"/>
            <a:ext cx="1231335" cy="41055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5647793" y="1456888"/>
            <a:ext cx="5498002" cy="832755"/>
          </a:xfrm>
          <a:prstGeom prst="rect">
            <a:avLst/>
          </a:prstGeom>
          <a:noFill/>
        </p:spPr>
        <p:txBody>
          <a:bodyPr wrap="square" lIns="179285" tIns="143428" rIns="179285" bIns="143428" rtlCol="0">
            <a:spAutoFit/>
          </a:bodyPr>
          <a:lstStyle/>
          <a:p>
            <a:pPr marL="112048" indent="-112048">
              <a:lnSpc>
                <a:spcPct val="90000"/>
              </a:lnSpc>
            </a:pPr>
            <a:r>
              <a:rPr lang="en-US" sz="1961"/>
              <a:t>“Samsung is embracing .NET because it is </a:t>
            </a:r>
            <a:br>
              <a:rPr lang="en-US" sz="1961"/>
            </a:br>
            <a:r>
              <a:rPr lang="en-US" sz="1961"/>
              <a:t>a completely open source project.” </a:t>
            </a:r>
            <a:r>
              <a:rPr lang="en-US" sz="1600"/>
              <a:t>— Samsung</a:t>
            </a:r>
            <a:endParaRPr lang="en-US" sz="1961"/>
          </a:p>
        </p:txBody>
      </p:sp>
      <p:sp>
        <p:nvSpPr>
          <p:cNvPr id="13" name="TextBox 12"/>
          <p:cNvSpPr txBox="1"/>
          <p:nvPr/>
        </p:nvSpPr>
        <p:spPr>
          <a:xfrm>
            <a:off x="5647792" y="2442944"/>
            <a:ext cx="5378545" cy="1746916"/>
          </a:xfrm>
          <a:prstGeom prst="rect">
            <a:avLst/>
          </a:prstGeom>
          <a:noFill/>
        </p:spPr>
        <p:txBody>
          <a:bodyPr wrap="square" lIns="179285" tIns="143428" rIns="179285" bIns="143428" rtlCol="0">
            <a:spAutoFit/>
          </a:bodyPr>
          <a:lstStyle/>
          <a:p>
            <a:pPr marL="112048" indent="-112048">
              <a:lnSpc>
                <a:spcPct val="90000"/>
              </a:lnSpc>
            </a:pPr>
            <a:r>
              <a:rPr lang="en-US" sz="1961"/>
              <a:t>"ASP.NET is open source, that allows us </a:t>
            </a:r>
            <a:br>
              <a:rPr lang="en-US" sz="1961"/>
            </a:br>
            <a:r>
              <a:rPr lang="en-US" sz="1961"/>
              <a:t>to contribute back to it if we have any performance issues which Microsoft review and together we make a better product.“ </a:t>
            </a:r>
          </a:p>
          <a:p>
            <a:pPr>
              <a:lnSpc>
                <a:spcPct val="90000"/>
              </a:lnSpc>
              <a:spcBef>
                <a:spcPts val="1176"/>
              </a:spcBef>
            </a:pPr>
            <a:r>
              <a:rPr lang="en-US" sz="1568"/>
              <a:t>— </a:t>
            </a:r>
            <a:r>
              <a:rPr lang="en-US" sz="1568" err="1"/>
              <a:t>Illyriad</a:t>
            </a:r>
            <a:r>
              <a:rPr lang="en-US" sz="1568"/>
              <a:t> Games</a:t>
            </a:r>
          </a:p>
        </p:txBody>
      </p:sp>
      <p:sp>
        <p:nvSpPr>
          <p:cNvPr id="4" name="TextBox 3"/>
          <p:cNvSpPr txBox="1"/>
          <p:nvPr/>
        </p:nvSpPr>
        <p:spPr>
          <a:xfrm>
            <a:off x="269241" y="1456887"/>
            <a:ext cx="3260301" cy="561207"/>
          </a:xfrm>
          <a:prstGeom prst="rect">
            <a:avLst/>
          </a:prstGeom>
          <a:noFill/>
        </p:spPr>
        <p:txBody>
          <a:bodyPr wrap="none" lIns="179285" tIns="143428" rIns="179285" bIns="143428" rtlCol="0">
            <a:spAutoFit/>
          </a:bodyPr>
          <a:lstStyle/>
          <a:p>
            <a:pPr>
              <a:lnSpc>
                <a:spcPct val="90000"/>
              </a:lnSpc>
              <a:spcAft>
                <a:spcPts val="588"/>
              </a:spcAft>
            </a:pPr>
            <a:r>
              <a:rPr lang="en-US" sz="1961">
                <a:gradFill>
                  <a:gsLst>
                    <a:gs pos="89542">
                      <a:schemeClr val="tx2"/>
                    </a:gs>
                    <a:gs pos="46000">
                      <a:schemeClr val="tx2"/>
                    </a:gs>
                  </a:gsLst>
                  <a:lin ang="5400000" scaled="0"/>
                </a:gradFill>
              </a:rPr>
              <a:t>Community PRs by month</a:t>
            </a:r>
          </a:p>
        </p:txBody>
      </p:sp>
      <p:cxnSp>
        <p:nvCxnSpPr>
          <p:cNvPr id="16" name="Straight Connector 15"/>
          <p:cNvCxnSpPr>
            <a:cxnSpLocks/>
          </p:cNvCxnSpPr>
          <p:nvPr/>
        </p:nvCxnSpPr>
        <p:spPr>
          <a:xfrm>
            <a:off x="5827046" y="4683981"/>
            <a:ext cx="5199292" cy="0"/>
          </a:xfrm>
          <a:prstGeom prst="line">
            <a:avLst/>
          </a:prstGeom>
          <a:ln w="0">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4394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289957"/>
            <a:ext cx="11655840" cy="899537"/>
          </a:xfrm>
        </p:spPr>
        <p:txBody>
          <a:bodyPr/>
          <a:lstStyle/>
          <a:p>
            <a:pPr>
              <a:defRPr/>
            </a:pPr>
            <a:r>
              <a:rPr lang="en-US"/>
              <a:t>.NET Standard</a:t>
            </a:r>
          </a:p>
        </p:txBody>
      </p:sp>
      <p:sp>
        <p:nvSpPr>
          <p:cNvPr id="9" name="Rectangle 8"/>
          <p:cNvSpPr/>
          <p:nvPr/>
        </p:nvSpPr>
        <p:spPr>
          <a:xfrm>
            <a:off x="1266168" y="4828324"/>
            <a:ext cx="9509173" cy="1738003"/>
          </a:xfrm>
          <a:prstGeom prst="rect">
            <a:avLst/>
          </a:prstGeom>
        </p:spPr>
        <p:txBody>
          <a:bodyPr wrap="square" lIns="179285" tIns="143428" rIns="179285" bIns="143428">
            <a:spAutoFit/>
          </a:bodyPr>
          <a:lstStyle/>
          <a:p>
            <a:pPr defTabSz="913678">
              <a:lnSpc>
                <a:spcPct val="90000"/>
              </a:lnSpc>
              <a:spcBef>
                <a:spcPts val="1176"/>
              </a:spcBef>
              <a:defRPr/>
            </a:pPr>
            <a:r>
              <a:rPr lang="en-US" sz="2353">
                <a:gradFill>
                  <a:gsLst>
                    <a:gs pos="59477">
                      <a:schemeClr val="tx2"/>
                    </a:gs>
                    <a:gs pos="49000">
                      <a:schemeClr val="tx2"/>
                    </a:gs>
                  </a:gsLst>
                  <a:lin ang="5400000" scaled="0"/>
                </a:gradFill>
                <a:cs typeface="Segoe UI Semibold" panose="020B0702040204020203" pitchFamily="34" charset="0"/>
              </a:rPr>
              <a:t>.NET Standard allows sharing code, binaries, and skills between .NET client, server, and all flavors</a:t>
            </a:r>
          </a:p>
          <a:p>
            <a:pPr defTabSz="913678">
              <a:lnSpc>
                <a:spcPct val="90000"/>
              </a:lnSpc>
              <a:spcBef>
                <a:spcPts val="1176"/>
              </a:spcBef>
              <a:defRPr/>
            </a:pPr>
            <a:r>
              <a:rPr lang="en-US" sz="1765">
                <a:gradFill>
                  <a:gsLst>
                    <a:gs pos="0">
                      <a:schemeClr val="tx1"/>
                    </a:gs>
                    <a:gs pos="13072">
                      <a:schemeClr val="tx1"/>
                    </a:gs>
                  </a:gsLst>
                  <a:lin ang="5400000" scaled="0"/>
                </a:gradFill>
                <a:latin typeface="Segoe UI"/>
              </a:rPr>
              <a:t>.NET Standard provides a specification for any platform to implement</a:t>
            </a:r>
          </a:p>
          <a:p>
            <a:pPr defTabSz="913678">
              <a:lnSpc>
                <a:spcPct val="90000"/>
              </a:lnSpc>
              <a:spcBef>
                <a:spcPts val="1176"/>
              </a:spcBef>
              <a:defRPr/>
            </a:pPr>
            <a:r>
              <a:rPr lang="en-US" sz="1765">
                <a:gradFill>
                  <a:gsLst>
                    <a:gs pos="0">
                      <a:schemeClr val="tx1"/>
                    </a:gs>
                    <a:gs pos="13072">
                      <a:schemeClr val="tx1"/>
                    </a:gs>
                  </a:gsLst>
                  <a:lin ang="5400000" scaled="0"/>
                </a:gradFill>
                <a:latin typeface="Segoe UI"/>
              </a:rPr>
              <a:t>All .NET runtimes provided by Microsoft implement the standard</a:t>
            </a:r>
          </a:p>
        </p:txBody>
      </p:sp>
      <p:grpSp>
        <p:nvGrpSpPr>
          <p:cNvPr id="3" name="Group 2">
            <a:extLst>
              <a:ext uri="{FF2B5EF4-FFF2-40B4-BE49-F238E27FC236}">
                <a16:creationId xmlns:a16="http://schemas.microsoft.com/office/drawing/2014/main" id="{6F2A615E-0883-448C-930D-1427E0573166}"/>
              </a:ext>
            </a:extLst>
          </p:cNvPr>
          <p:cNvGrpSpPr/>
          <p:nvPr/>
        </p:nvGrpSpPr>
        <p:grpSpPr>
          <a:xfrm>
            <a:off x="1266168" y="1404445"/>
            <a:ext cx="9516902" cy="3208927"/>
            <a:chOff x="269271" y="1456887"/>
            <a:chExt cx="9516902" cy="3208927"/>
          </a:xfrm>
        </p:grpSpPr>
        <p:grpSp>
          <p:nvGrpSpPr>
            <p:cNvPr id="17" name="Group 16"/>
            <p:cNvGrpSpPr/>
            <p:nvPr/>
          </p:nvGrpSpPr>
          <p:grpSpPr>
            <a:xfrm>
              <a:off x="269271" y="1456887"/>
              <a:ext cx="9509173" cy="3137487"/>
              <a:chOff x="274670" y="1485604"/>
              <a:chExt cx="9699852" cy="3200400"/>
            </a:xfrm>
          </p:grpSpPr>
          <p:sp>
            <p:nvSpPr>
              <p:cNvPr id="12" name="Rectangle 11"/>
              <p:cNvSpPr/>
              <p:nvPr/>
            </p:nvSpPr>
            <p:spPr bwMode="auto">
              <a:xfrm>
                <a:off x="274735" y="1485604"/>
                <a:ext cx="1508760" cy="1234440"/>
              </a:xfrm>
              <a:prstGeom prst="rect">
                <a:avLst/>
              </a:prstGeom>
              <a:solidFill>
                <a:schemeClr val="accent1"/>
              </a:solidFill>
              <a:ln w="25400" cap="flat" cmpd="sng" algn="ctr">
                <a:noFill/>
                <a:prstDash val="solid"/>
                <a:headEnd type="none" w="med" len="med"/>
                <a:tailEnd type="none" w="med" len="med"/>
              </a:ln>
              <a:effectLst/>
            </p:spPr>
            <p:txBody>
              <a:bodyPr vert="horz" wrap="square" lIns="89630" tIns="143387" rIns="89630" bIns="143387" numCol="1" rtlCol="0" anchor="ctr" anchorCtr="0" compatLnSpc="1">
                <a:prstTxWarp prst="textNoShape">
                  <a:avLst/>
                </a:prstTxWarp>
              </a:bodyPr>
              <a:lstStyle/>
              <a:p>
                <a:pPr algn="ctr" defTabSz="895870">
                  <a:lnSpc>
                    <a:spcPct val="90000"/>
                  </a:lnSpc>
                  <a:defRPr/>
                </a:pPr>
                <a:r>
                  <a:rPr lang="en-US" sz="1175" b="1" kern="0">
                    <a:gradFill>
                      <a:gsLst>
                        <a:gs pos="1250">
                          <a:srgbClr val="FFFFFF"/>
                        </a:gs>
                        <a:gs pos="100000">
                          <a:srgbClr val="FFFFFF"/>
                        </a:gs>
                      </a:gsLst>
                      <a:lin ang="5400000" scaled="0"/>
                    </a:gradFill>
                    <a:latin typeface="Segoe UI"/>
                    <a:cs typeface="Segoe UI Semibold" panose="020B0702040204020203" pitchFamily="34" charset="0"/>
                  </a:rPr>
                  <a:t>WINDOWS</a:t>
                </a:r>
              </a:p>
              <a:p>
                <a:pPr algn="ctr" defTabSz="895870">
                  <a:lnSpc>
                    <a:spcPct val="90000"/>
                  </a:lnSpc>
                  <a:defRPr/>
                </a:pPr>
                <a:r>
                  <a:rPr lang="en-US" sz="1175" b="1" kern="0">
                    <a:gradFill>
                      <a:gsLst>
                        <a:gs pos="1250">
                          <a:srgbClr val="FFFFFF"/>
                        </a:gs>
                        <a:gs pos="100000">
                          <a:srgbClr val="FFFFFF"/>
                        </a:gs>
                      </a:gsLst>
                      <a:lin ang="5400000" scaled="0"/>
                    </a:gradFill>
                    <a:latin typeface="Segoe UI"/>
                    <a:cs typeface="Segoe UI Semibold" panose="020B0702040204020203" pitchFamily="34" charset="0"/>
                  </a:rPr>
                  <a:t>DESKTOP</a:t>
                </a:r>
              </a:p>
            </p:txBody>
          </p:sp>
          <p:sp>
            <p:nvSpPr>
              <p:cNvPr id="13" name="Rectangle 12"/>
              <p:cNvSpPr/>
              <p:nvPr/>
            </p:nvSpPr>
            <p:spPr bwMode="auto">
              <a:xfrm>
                <a:off x="3383628" y="1485604"/>
                <a:ext cx="1508760" cy="1234440"/>
              </a:xfrm>
              <a:prstGeom prst="rect">
                <a:avLst/>
              </a:prstGeom>
              <a:solidFill>
                <a:schemeClr val="accent3"/>
              </a:solidFill>
              <a:ln w="25400" cap="flat" cmpd="sng" algn="ctr">
                <a:noFill/>
                <a:prstDash val="solid"/>
                <a:headEnd type="none" w="med" len="med"/>
                <a:tailEnd type="none" w="med" len="med"/>
              </a:ln>
              <a:effectLst/>
            </p:spPr>
            <p:txBody>
              <a:bodyPr vert="horz" wrap="square" lIns="89630" tIns="143387" rIns="89630" bIns="143387" numCol="1" rtlCol="0" anchor="ctr" anchorCtr="0" compatLnSpc="1">
                <a:prstTxWarp prst="textNoShape">
                  <a:avLst/>
                </a:prstTxWarp>
              </a:bodyPr>
              <a:lstStyle/>
              <a:p>
                <a:pPr algn="ctr" defTabSz="895870">
                  <a:lnSpc>
                    <a:spcPct val="90000"/>
                  </a:lnSpc>
                  <a:defRPr/>
                </a:pPr>
                <a:r>
                  <a:rPr lang="en-US" sz="1175" b="1" kern="0">
                    <a:gradFill>
                      <a:gsLst>
                        <a:gs pos="1250">
                          <a:srgbClr val="FFFFFF"/>
                        </a:gs>
                        <a:gs pos="100000">
                          <a:srgbClr val="FFFFFF"/>
                        </a:gs>
                      </a:gsLst>
                      <a:lin ang="5400000" scaled="0"/>
                    </a:gradFill>
                    <a:latin typeface="Segoe UI"/>
                    <a:cs typeface="Segoe UI Semibold" panose="020B0702040204020203" pitchFamily="34" charset="0"/>
                  </a:rPr>
                  <a:t>WINDOWS </a:t>
                </a:r>
                <a:br>
                  <a:rPr lang="en-US" sz="1175" b="1" kern="0">
                    <a:gradFill>
                      <a:gsLst>
                        <a:gs pos="1250">
                          <a:srgbClr val="FFFFFF"/>
                        </a:gs>
                        <a:gs pos="100000">
                          <a:srgbClr val="FFFFFF"/>
                        </a:gs>
                      </a:gsLst>
                      <a:lin ang="5400000" scaled="0"/>
                    </a:gradFill>
                    <a:latin typeface="Segoe UI"/>
                    <a:cs typeface="Segoe UI Semibold" panose="020B0702040204020203" pitchFamily="34" charset="0"/>
                  </a:rPr>
                </a:br>
                <a:r>
                  <a:rPr lang="en-US" sz="1175" b="1" kern="0">
                    <a:gradFill>
                      <a:gsLst>
                        <a:gs pos="1250">
                          <a:srgbClr val="FFFFFF"/>
                        </a:gs>
                        <a:gs pos="100000">
                          <a:srgbClr val="FFFFFF"/>
                        </a:gs>
                      </a:gsLst>
                      <a:lin ang="5400000" scaled="0"/>
                    </a:gradFill>
                    <a:latin typeface="Segoe UI"/>
                    <a:cs typeface="Segoe UI Semibold" panose="020B0702040204020203" pitchFamily="34" charset="0"/>
                  </a:rPr>
                  <a:t>UWP</a:t>
                </a:r>
              </a:p>
            </p:txBody>
          </p:sp>
          <p:sp>
            <p:nvSpPr>
              <p:cNvPr id="11" name="Rectangle 10"/>
              <p:cNvSpPr/>
              <p:nvPr/>
            </p:nvSpPr>
            <p:spPr bwMode="auto">
              <a:xfrm>
                <a:off x="1829165" y="1485604"/>
                <a:ext cx="1508760" cy="1234440"/>
              </a:xfrm>
              <a:prstGeom prst="rect">
                <a:avLst/>
              </a:prstGeom>
              <a:solidFill>
                <a:schemeClr val="accent2"/>
              </a:solidFill>
              <a:ln w="25400" cap="flat" cmpd="sng" algn="ctr">
                <a:noFill/>
                <a:prstDash val="solid"/>
                <a:headEnd type="none" w="med" len="med"/>
                <a:tailEnd type="none" w="med" len="med"/>
              </a:ln>
              <a:effectLst/>
            </p:spPr>
            <p:txBody>
              <a:bodyPr vert="horz" wrap="square" lIns="89630" tIns="143387" rIns="89630" bIns="143387" numCol="1" rtlCol="0" anchor="ctr" anchorCtr="0" compatLnSpc="1">
                <a:prstTxWarp prst="textNoShape">
                  <a:avLst/>
                </a:prstTxWarp>
              </a:bodyPr>
              <a:lstStyle/>
              <a:p>
                <a:pPr algn="ctr" defTabSz="895870">
                  <a:lnSpc>
                    <a:spcPct val="90000"/>
                  </a:lnSpc>
                  <a:defRPr/>
                </a:pPr>
                <a:r>
                  <a:rPr lang="en-US" sz="1175" b="1" kern="0">
                    <a:gradFill>
                      <a:gsLst>
                        <a:gs pos="1250">
                          <a:srgbClr val="FFFFFF"/>
                        </a:gs>
                        <a:gs pos="100000">
                          <a:srgbClr val="FFFFFF"/>
                        </a:gs>
                      </a:gsLst>
                      <a:lin ang="5400000" scaled="0"/>
                    </a:gradFill>
                    <a:latin typeface="Segoe UI"/>
                    <a:cs typeface="Segoe UI Semibold" panose="020B0702040204020203" pitchFamily="34" charset="0"/>
                  </a:rPr>
                  <a:t>CLOUD MICROSERVICES</a:t>
                </a:r>
              </a:p>
            </p:txBody>
          </p:sp>
          <p:sp>
            <p:nvSpPr>
              <p:cNvPr id="19" name="Rectangle 18"/>
              <p:cNvSpPr/>
              <p:nvPr/>
            </p:nvSpPr>
            <p:spPr bwMode="auto">
              <a:xfrm>
                <a:off x="4938091" y="1485604"/>
                <a:ext cx="1508760" cy="1234440"/>
              </a:xfrm>
              <a:prstGeom prst="rect">
                <a:avLst/>
              </a:prstGeom>
              <a:solidFill>
                <a:schemeClr val="accent6">
                  <a:lumMod val="40000"/>
                  <a:lumOff val="60000"/>
                </a:schemeClr>
              </a:solidFill>
              <a:ln w="25400" cap="flat" cmpd="sng" algn="ctr">
                <a:noFill/>
                <a:prstDash val="solid"/>
                <a:headEnd type="none" w="med" len="med"/>
                <a:tailEnd type="none" w="med" len="med"/>
              </a:ln>
              <a:effectLst/>
            </p:spPr>
            <p:txBody>
              <a:bodyPr vert="horz" wrap="square" lIns="89630" tIns="143387" rIns="89630" bIns="143387" numCol="1" rtlCol="0" anchor="ctr" anchorCtr="0" compatLnSpc="1">
                <a:prstTxWarp prst="textNoShape">
                  <a:avLst/>
                </a:prstTxWarp>
              </a:bodyPr>
              <a:lstStyle/>
              <a:p>
                <a:pPr algn="ctr" defTabSz="895870">
                  <a:lnSpc>
                    <a:spcPct val="90000"/>
                  </a:lnSpc>
                  <a:defRPr/>
                </a:pPr>
                <a:r>
                  <a:rPr lang="en-US" sz="1175" b="1" kern="0">
                    <a:gradFill>
                      <a:gsLst>
                        <a:gs pos="1250">
                          <a:srgbClr val="FFFFFF"/>
                        </a:gs>
                        <a:gs pos="100000">
                          <a:srgbClr val="FFFFFF"/>
                        </a:gs>
                      </a:gsLst>
                      <a:lin ang="5400000" scaled="0"/>
                    </a:gradFill>
                    <a:latin typeface="Segoe UI"/>
                    <a:cs typeface="Segoe UI Semibold" panose="020B0702040204020203" pitchFamily="34" charset="0"/>
                  </a:rPr>
                  <a:t>IOS, </a:t>
                </a:r>
                <a:br>
                  <a:rPr lang="en-US" sz="1175" b="1" kern="0">
                    <a:gradFill>
                      <a:gsLst>
                        <a:gs pos="1250">
                          <a:srgbClr val="FFFFFF"/>
                        </a:gs>
                        <a:gs pos="100000">
                          <a:srgbClr val="FFFFFF"/>
                        </a:gs>
                      </a:gsLst>
                      <a:lin ang="5400000" scaled="0"/>
                    </a:gradFill>
                    <a:latin typeface="Segoe UI"/>
                    <a:cs typeface="Segoe UI Semibold" panose="020B0702040204020203" pitchFamily="34" charset="0"/>
                  </a:rPr>
                </a:br>
                <a:r>
                  <a:rPr lang="en-US" sz="1175" b="1" kern="0">
                    <a:gradFill>
                      <a:gsLst>
                        <a:gs pos="1250">
                          <a:srgbClr val="FFFFFF"/>
                        </a:gs>
                        <a:gs pos="100000">
                          <a:srgbClr val="FFFFFF"/>
                        </a:gs>
                      </a:gsLst>
                      <a:lin ang="5400000" scaled="0"/>
                    </a:gradFill>
                    <a:latin typeface="Segoe UI"/>
                    <a:cs typeface="Segoe UI Semibold" panose="020B0702040204020203" pitchFamily="34" charset="0"/>
                  </a:rPr>
                  <a:t>ANDROID</a:t>
                </a:r>
              </a:p>
            </p:txBody>
          </p:sp>
          <p:grpSp>
            <p:nvGrpSpPr>
              <p:cNvPr id="16" name="Group 15"/>
              <p:cNvGrpSpPr/>
              <p:nvPr/>
            </p:nvGrpSpPr>
            <p:grpSpPr>
              <a:xfrm>
                <a:off x="274670" y="2765750"/>
                <a:ext cx="7726680" cy="1920240"/>
                <a:chOff x="274670" y="2765750"/>
                <a:chExt cx="7726680" cy="1920240"/>
              </a:xfrm>
            </p:grpSpPr>
            <p:sp>
              <p:nvSpPr>
                <p:cNvPr id="10" name="TextBox 9"/>
                <p:cNvSpPr txBox="1"/>
                <p:nvPr/>
              </p:nvSpPr>
              <p:spPr>
                <a:xfrm>
                  <a:off x="274670" y="2765750"/>
                  <a:ext cx="7726680" cy="1920240"/>
                </a:xfrm>
                <a:prstGeom prst="rect">
                  <a:avLst/>
                </a:prstGeom>
                <a:solidFill>
                  <a:schemeClr val="accent6"/>
                </a:solidFill>
              </p:spPr>
              <p:txBody>
                <a:bodyPr wrap="square" lIns="179234" tIns="143387" rIns="179234" bIns="143387" rtlCol="0" anchor="t" anchorCtr="0">
                  <a:noAutofit/>
                </a:bodyPr>
                <a:lstStyle>
                  <a:defPPr>
                    <a:defRPr lang="en-US"/>
                  </a:defPPr>
                  <a:lvl1pPr algn="ctr" defTabSz="914224">
                    <a:lnSpc>
                      <a:spcPct val="90000"/>
                    </a:lnSpc>
                    <a:defRPr sz="2000" kern="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defRPr>
                  </a:lvl1pPr>
                </a:lstStyle>
                <a:p>
                  <a:pPr defTabSz="913873">
                    <a:defRPr/>
                  </a:pPr>
                  <a:r>
                    <a:rPr lang="en-US" sz="1765" b="1">
                      <a:solidFill>
                        <a:schemeClr val="bg1">
                          <a:lumMod val="85000"/>
                        </a:schemeClr>
                      </a:solidFill>
                      <a:latin typeface="Segoe UI"/>
                    </a:rPr>
                    <a:t>.NET STANDARD</a:t>
                  </a:r>
                </a:p>
              </p:txBody>
            </p:sp>
            <p:sp>
              <p:nvSpPr>
                <p:cNvPr id="31" name="TextBox 30"/>
                <p:cNvSpPr txBox="1"/>
                <p:nvPr/>
              </p:nvSpPr>
              <p:spPr>
                <a:xfrm>
                  <a:off x="411830" y="3497262"/>
                  <a:ext cx="7452360" cy="1051560"/>
                </a:xfrm>
                <a:prstGeom prst="rect">
                  <a:avLst/>
                </a:prstGeom>
                <a:solidFill>
                  <a:schemeClr val="bg1">
                    <a:lumMod val="50000"/>
                  </a:schemeClr>
                </a:solidFill>
              </p:spPr>
              <p:txBody>
                <a:bodyPr wrap="square" lIns="179234" tIns="143387" rIns="179234" bIns="143387" rtlCol="0" anchor="t" anchorCtr="0">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defTabSz="913678">
                    <a:defRPr/>
                  </a:pPr>
                  <a:r>
                    <a:rPr lang="en-US" sz="1371">
                      <a:gradFill>
                        <a:gsLst>
                          <a:gs pos="44000">
                            <a:schemeClr val="bg1"/>
                          </a:gs>
                          <a:gs pos="34000">
                            <a:schemeClr val="bg1"/>
                          </a:gs>
                        </a:gsLst>
                        <a:lin ang="5400000" scaled="1"/>
                      </a:gradFill>
                      <a:latin typeface="Segoe UI"/>
                    </a:rPr>
                    <a:t>INFRASTRUCTURE</a:t>
                  </a:r>
                </a:p>
              </p:txBody>
            </p:sp>
            <p:sp>
              <p:nvSpPr>
                <p:cNvPr id="32" name="TextBox 31"/>
                <p:cNvSpPr txBox="1"/>
                <p:nvPr/>
              </p:nvSpPr>
              <p:spPr>
                <a:xfrm>
                  <a:off x="594710" y="3954457"/>
                  <a:ext cx="2313432" cy="457200"/>
                </a:xfrm>
                <a:prstGeom prst="rect">
                  <a:avLst/>
                </a:prstGeom>
                <a:solidFill>
                  <a:srgbClr val="D2D2D2"/>
                </a:solidFill>
              </p:spPr>
              <p:txBody>
                <a:bodyPr wrap="square" lIns="179234" tIns="143387" rIns="179234" bIns="143387" rtlCol="0" anchor="ctr">
                  <a:noAutofit/>
                </a:bodyPr>
                <a:lstStyle/>
                <a:p>
                  <a:pPr algn="ctr" defTabSz="895870">
                    <a:lnSpc>
                      <a:spcPct val="90000"/>
                    </a:lnSpc>
                    <a:defRPr/>
                  </a:pPr>
                  <a:r>
                    <a:rPr lang="en-US" sz="980" b="1" kern="0">
                      <a:gradFill>
                        <a:gsLst>
                          <a:gs pos="2804">
                            <a:srgbClr val="505050"/>
                          </a:gs>
                          <a:gs pos="26000">
                            <a:srgbClr val="505050"/>
                          </a:gs>
                        </a:gsLst>
                        <a:lin ang="5400000" scaled="1"/>
                      </a:gradFill>
                      <a:latin typeface="Segoe UI"/>
                      <a:cs typeface="Segoe UI Semilight" panose="020B0402040204020203" pitchFamily="34" charset="0"/>
                    </a:rPr>
                    <a:t>COMPILERS</a:t>
                  </a:r>
                </a:p>
              </p:txBody>
            </p:sp>
            <p:sp>
              <p:nvSpPr>
                <p:cNvPr id="33" name="TextBox 32"/>
                <p:cNvSpPr txBox="1"/>
                <p:nvPr/>
              </p:nvSpPr>
              <p:spPr>
                <a:xfrm>
                  <a:off x="2956910" y="3954457"/>
                  <a:ext cx="2313432" cy="457200"/>
                </a:xfrm>
                <a:prstGeom prst="rect">
                  <a:avLst/>
                </a:prstGeom>
                <a:solidFill>
                  <a:srgbClr val="D2D2D2"/>
                </a:solidFill>
              </p:spPr>
              <p:txBody>
                <a:bodyPr wrap="square" lIns="179234" tIns="143387" rIns="179234" bIns="143387" rtlCol="0" anchor="ctr">
                  <a:noAutofit/>
                </a:bodyPr>
                <a:lstStyle/>
                <a:p>
                  <a:pPr algn="ctr" defTabSz="895870">
                    <a:lnSpc>
                      <a:spcPct val="90000"/>
                    </a:lnSpc>
                    <a:defRPr/>
                  </a:pPr>
                  <a:r>
                    <a:rPr lang="en-US" sz="980" b="1" kern="0">
                      <a:gradFill>
                        <a:gsLst>
                          <a:gs pos="2804">
                            <a:srgbClr val="505050"/>
                          </a:gs>
                          <a:gs pos="26000">
                            <a:srgbClr val="505050"/>
                          </a:gs>
                        </a:gsLst>
                        <a:lin ang="5400000" scaled="1"/>
                      </a:gradFill>
                      <a:latin typeface="Segoe UI"/>
                      <a:cs typeface="Segoe UI Semilight" panose="020B0402040204020203" pitchFamily="34" charset="0"/>
                    </a:rPr>
                    <a:t>LANGUAGES</a:t>
                  </a:r>
                </a:p>
              </p:txBody>
            </p:sp>
            <p:sp>
              <p:nvSpPr>
                <p:cNvPr id="34" name="TextBox 33"/>
                <p:cNvSpPr txBox="1"/>
                <p:nvPr/>
              </p:nvSpPr>
              <p:spPr>
                <a:xfrm>
                  <a:off x="5319110" y="3954457"/>
                  <a:ext cx="2362200" cy="457200"/>
                </a:xfrm>
                <a:prstGeom prst="rect">
                  <a:avLst/>
                </a:prstGeom>
                <a:solidFill>
                  <a:srgbClr val="D2D2D2"/>
                </a:solidFill>
              </p:spPr>
              <p:txBody>
                <a:bodyPr wrap="square" lIns="179234" tIns="143387" rIns="179234" bIns="143387" rtlCol="0" anchor="ctr">
                  <a:noAutofit/>
                </a:bodyPr>
                <a:lstStyle/>
                <a:p>
                  <a:pPr algn="ctr" defTabSz="895870">
                    <a:lnSpc>
                      <a:spcPct val="90000"/>
                    </a:lnSpc>
                    <a:defRPr/>
                  </a:pPr>
                  <a:r>
                    <a:rPr lang="en-US" sz="980" b="1" kern="0">
                      <a:gradFill>
                        <a:gsLst>
                          <a:gs pos="2804">
                            <a:srgbClr val="505050"/>
                          </a:gs>
                          <a:gs pos="26000">
                            <a:srgbClr val="505050"/>
                          </a:gs>
                        </a:gsLst>
                        <a:lin ang="5400000" scaled="1"/>
                      </a:gradFill>
                      <a:latin typeface="Segoe UI"/>
                      <a:cs typeface="Segoe UI Semilight" panose="020B0402040204020203" pitchFamily="34" charset="0"/>
                    </a:rPr>
                    <a:t>RUNTIME COMPONENTS</a:t>
                  </a:r>
                </a:p>
              </p:txBody>
            </p:sp>
          </p:grpSp>
          <p:sp>
            <p:nvSpPr>
              <p:cNvPr id="37" name="Rectangle 36"/>
              <p:cNvSpPr/>
              <p:nvPr/>
            </p:nvSpPr>
            <p:spPr bwMode="auto">
              <a:xfrm>
                <a:off x="6492554" y="1485604"/>
                <a:ext cx="1508760" cy="1234440"/>
              </a:xfrm>
              <a:prstGeom prst="rect">
                <a:avLst/>
              </a:prstGeom>
              <a:solidFill>
                <a:schemeClr val="accent5"/>
              </a:solidFill>
              <a:ln w="25400" cap="flat" cmpd="sng" algn="ctr">
                <a:noFill/>
                <a:prstDash val="solid"/>
                <a:headEnd type="none" w="med" len="med"/>
                <a:tailEnd type="none" w="med" len="med"/>
              </a:ln>
              <a:effectLst/>
            </p:spPr>
            <p:txBody>
              <a:bodyPr vert="horz" wrap="square" lIns="89630" tIns="143387" rIns="89630" bIns="143387" numCol="1" rtlCol="0" anchor="ctr" anchorCtr="0" compatLnSpc="1">
                <a:prstTxWarp prst="textNoShape">
                  <a:avLst/>
                </a:prstTxWarp>
              </a:bodyPr>
              <a:lstStyle/>
              <a:p>
                <a:pPr algn="ctr" defTabSz="895870">
                  <a:lnSpc>
                    <a:spcPct val="90000"/>
                  </a:lnSpc>
                  <a:defRPr/>
                </a:pPr>
                <a:r>
                  <a:rPr lang="en-US" sz="1175" b="1" kern="0">
                    <a:gradFill>
                      <a:gsLst>
                        <a:gs pos="11111">
                          <a:schemeClr val="bg2">
                            <a:lumMod val="10000"/>
                          </a:schemeClr>
                        </a:gs>
                        <a:gs pos="25000">
                          <a:schemeClr val="bg2">
                            <a:lumMod val="10000"/>
                          </a:schemeClr>
                        </a:gs>
                      </a:gsLst>
                      <a:lin ang="5400000" scaled="0"/>
                    </a:gradFill>
                    <a:latin typeface="Segoe UI"/>
                    <a:cs typeface="Segoe UI Semibold" panose="020B0702040204020203" pitchFamily="34" charset="0"/>
                  </a:rPr>
                  <a:t>GAMES/</a:t>
                </a:r>
                <a:br>
                  <a:rPr lang="en-US" sz="1175" b="1" kern="0">
                    <a:gradFill>
                      <a:gsLst>
                        <a:gs pos="11111">
                          <a:schemeClr val="bg2">
                            <a:lumMod val="10000"/>
                          </a:schemeClr>
                        </a:gs>
                        <a:gs pos="25000">
                          <a:schemeClr val="bg2">
                            <a:lumMod val="10000"/>
                          </a:schemeClr>
                        </a:gs>
                      </a:gsLst>
                      <a:lin ang="5400000" scaled="0"/>
                    </a:gradFill>
                    <a:latin typeface="Segoe UI"/>
                    <a:cs typeface="Segoe UI Semibold" panose="020B0702040204020203" pitchFamily="34" charset="0"/>
                  </a:rPr>
                </a:br>
                <a:r>
                  <a:rPr lang="en-US" sz="1175" b="1" kern="0">
                    <a:gradFill>
                      <a:gsLst>
                        <a:gs pos="11111">
                          <a:schemeClr val="bg2">
                            <a:lumMod val="10000"/>
                          </a:schemeClr>
                        </a:gs>
                        <a:gs pos="25000">
                          <a:schemeClr val="bg2">
                            <a:lumMod val="10000"/>
                          </a:schemeClr>
                        </a:gs>
                      </a:gsLst>
                      <a:lin ang="5400000" scaled="0"/>
                    </a:gradFill>
                    <a:latin typeface="Segoe UI"/>
                    <a:cs typeface="Segoe UI Semibold" panose="020B0702040204020203" pitchFamily="34" charset="0"/>
                  </a:rPr>
                  <a:t>3D</a:t>
                </a:r>
              </a:p>
            </p:txBody>
          </p:sp>
          <p:sp>
            <p:nvSpPr>
              <p:cNvPr id="36" name="Rectangle 35"/>
              <p:cNvSpPr/>
              <p:nvPr/>
            </p:nvSpPr>
            <p:spPr bwMode="auto">
              <a:xfrm>
                <a:off x="8046997" y="1485604"/>
                <a:ext cx="1927525" cy="3200400"/>
              </a:xfrm>
              <a:prstGeom prst="rect">
                <a:avLst/>
              </a:prstGeom>
              <a:solidFill>
                <a:schemeClr val="accent6"/>
              </a:solidFill>
              <a:ln w="25400" cap="flat" cmpd="sng" algn="ctr">
                <a:noFill/>
                <a:prstDash val="solid"/>
                <a:headEnd type="none" w="med" len="med"/>
                <a:tailEnd type="none" w="med" len="med"/>
              </a:ln>
              <a:effectLst/>
            </p:spPr>
            <p:txBody>
              <a:bodyPr vert="horz" wrap="square" lIns="179234" tIns="143387" rIns="179234" bIns="143387" numCol="1" rtlCol="0" anchor="t" anchorCtr="0" compatLnSpc="1">
                <a:prstTxWarp prst="textNoShape">
                  <a:avLst/>
                </a:prstTxWarp>
              </a:bodyPr>
              <a:lstStyle/>
              <a:p>
                <a:pPr defTabSz="894277">
                  <a:lnSpc>
                    <a:spcPct val="90000"/>
                  </a:lnSpc>
                  <a:defRPr/>
                </a:pPr>
                <a:r>
                  <a:rPr lang="en-US" sz="1961" kern="0">
                    <a:solidFill>
                      <a:schemeClr val="bg1">
                        <a:lumMod val="85000"/>
                      </a:schemeClr>
                    </a:solidFill>
                    <a:latin typeface="Segoe UI Light"/>
                  </a:rPr>
                  <a:t> </a:t>
                </a:r>
              </a:p>
            </p:txBody>
          </p:sp>
        </p:grpSp>
        <p:grpSp>
          <p:nvGrpSpPr>
            <p:cNvPr id="35" name="Group 34"/>
            <p:cNvGrpSpPr/>
            <p:nvPr/>
          </p:nvGrpSpPr>
          <p:grpSpPr>
            <a:xfrm>
              <a:off x="8225776" y="1636170"/>
              <a:ext cx="1266125" cy="966098"/>
              <a:chOff x="9978881" y="2155803"/>
              <a:chExt cx="1291513" cy="985470"/>
            </a:xfrm>
          </p:grpSpPr>
          <p:sp>
            <p:nvSpPr>
              <p:cNvPr id="38" name="TextBox 37"/>
              <p:cNvSpPr txBox="1"/>
              <p:nvPr/>
            </p:nvSpPr>
            <p:spPr>
              <a:xfrm>
                <a:off x="9978881" y="2663452"/>
                <a:ext cx="1291513" cy="477821"/>
              </a:xfrm>
              <a:prstGeom prst="rect">
                <a:avLst/>
              </a:prstGeom>
              <a:noFill/>
            </p:spPr>
            <p:txBody>
              <a:bodyPr wrap="square" lIns="87868" tIns="137824" rIns="87868" bIns="137824" rtlCol="0">
                <a:spAutoFit/>
              </a:bodyPr>
              <a:lstStyle/>
              <a:p>
                <a:pPr algn="ctr" defTabSz="861086">
                  <a:lnSpc>
                    <a:spcPct val="90000"/>
                  </a:lnSpc>
                  <a:defRPr/>
                </a:pPr>
                <a:r>
                  <a:rPr lang="en-US" sz="1372" kern="0">
                    <a:solidFill>
                      <a:schemeClr val="bg1">
                        <a:lumMod val="85000"/>
                      </a:schemeClr>
                    </a:solidFill>
                    <a:latin typeface="Segoe UI"/>
                    <a:cs typeface="Segoe UI Semilight" panose="020B0402040204020203" pitchFamily="34" charset="0"/>
                  </a:rPr>
                  <a:t>Visual Studio</a:t>
                </a:r>
              </a:p>
            </p:txBody>
          </p:sp>
          <p:pic>
            <p:nvPicPr>
              <p:cNvPr id="39" name="Picture 38"/>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336608" y="2155803"/>
                <a:ext cx="576058" cy="576058"/>
              </a:xfrm>
              <a:prstGeom prst="rect">
                <a:avLst/>
              </a:prstGeom>
            </p:spPr>
          </p:pic>
        </p:grpSp>
        <p:grpSp>
          <p:nvGrpSpPr>
            <p:cNvPr id="40" name="Group 39"/>
            <p:cNvGrpSpPr/>
            <p:nvPr/>
          </p:nvGrpSpPr>
          <p:grpSpPr>
            <a:xfrm>
              <a:off x="7939231" y="3697925"/>
              <a:ext cx="1839215" cy="967889"/>
              <a:chOff x="9688241" y="4333244"/>
              <a:chExt cx="1876095" cy="987297"/>
            </a:xfrm>
          </p:grpSpPr>
          <p:sp>
            <p:nvSpPr>
              <p:cNvPr id="41" name="TextBox 40"/>
              <p:cNvSpPr txBox="1"/>
              <p:nvPr/>
            </p:nvSpPr>
            <p:spPr>
              <a:xfrm>
                <a:off x="9688241" y="4833037"/>
                <a:ext cx="1876095" cy="487504"/>
              </a:xfrm>
              <a:prstGeom prst="rect">
                <a:avLst/>
              </a:prstGeom>
              <a:noFill/>
            </p:spPr>
            <p:txBody>
              <a:bodyPr wrap="square" lIns="87868" tIns="137824" rIns="87868" bIns="137824" rtlCol="0">
                <a:spAutoFit/>
              </a:bodyPr>
              <a:lstStyle/>
              <a:p>
                <a:pPr algn="ctr" defTabSz="861086">
                  <a:lnSpc>
                    <a:spcPct val="90000"/>
                  </a:lnSpc>
                  <a:defRPr/>
                </a:pPr>
                <a:r>
                  <a:rPr lang="en-US" sz="1372" kern="0">
                    <a:solidFill>
                      <a:schemeClr val="bg1">
                        <a:lumMod val="85000"/>
                      </a:schemeClr>
                    </a:solidFill>
                    <a:latin typeface="Segoe UI"/>
                    <a:cs typeface="Segoe UI Semilight" panose="020B0402040204020203" pitchFamily="34" charset="0"/>
                  </a:rPr>
                  <a:t>Visual Studio Code</a:t>
                </a:r>
              </a:p>
            </p:txBody>
          </p:sp>
          <p:pic>
            <p:nvPicPr>
              <p:cNvPr id="42" name="Picture 41"/>
              <p:cNvPicPr>
                <a:picLocks noChangeAspect="1"/>
              </p:cNvPicPr>
              <p:nvPr/>
            </p:nvPicPr>
            <p:blipFill>
              <a:blip r:embed="rId4"/>
              <a:stretch>
                <a:fillRect/>
              </a:stretch>
            </p:blipFill>
            <p:spPr>
              <a:xfrm>
                <a:off x="10372954" y="4333244"/>
                <a:ext cx="552297" cy="552297"/>
              </a:xfrm>
              <a:prstGeom prst="rect">
                <a:avLst/>
              </a:prstGeom>
            </p:spPr>
          </p:pic>
        </p:grpSp>
        <p:grpSp>
          <p:nvGrpSpPr>
            <p:cNvPr id="43" name="Group 42"/>
            <p:cNvGrpSpPr/>
            <p:nvPr/>
          </p:nvGrpSpPr>
          <p:grpSpPr>
            <a:xfrm>
              <a:off x="7931501" y="2622227"/>
              <a:ext cx="1854672" cy="1006320"/>
              <a:chOff x="9680357" y="3308706"/>
              <a:chExt cx="1891862" cy="1026499"/>
            </a:xfrm>
          </p:grpSpPr>
          <p:sp>
            <p:nvSpPr>
              <p:cNvPr id="44" name="TextBox 43"/>
              <p:cNvSpPr txBox="1"/>
              <p:nvPr/>
            </p:nvSpPr>
            <p:spPr>
              <a:xfrm>
                <a:off x="9680357" y="3847701"/>
                <a:ext cx="1891862" cy="487504"/>
              </a:xfrm>
              <a:prstGeom prst="rect">
                <a:avLst/>
              </a:prstGeom>
              <a:noFill/>
            </p:spPr>
            <p:txBody>
              <a:bodyPr wrap="square" lIns="0" tIns="137824" rIns="89642" bIns="137824" rtlCol="0">
                <a:spAutoFit/>
              </a:bodyPr>
              <a:lstStyle/>
              <a:p>
                <a:pPr marL="14007" algn="ctr" defTabSz="861086">
                  <a:lnSpc>
                    <a:spcPct val="90000"/>
                  </a:lnSpc>
                  <a:defRPr/>
                </a:pPr>
                <a:r>
                  <a:rPr lang="en-US" sz="1372" kern="0">
                    <a:solidFill>
                      <a:schemeClr val="bg1">
                        <a:lumMod val="85000"/>
                      </a:schemeClr>
                    </a:solidFill>
                    <a:latin typeface="Segoe UI"/>
                    <a:cs typeface="Segoe UI Semilight" panose="020B0402040204020203" pitchFamily="34" charset="0"/>
                  </a:rPr>
                  <a:t>Visual Studio for Mac</a:t>
                </a:r>
              </a:p>
            </p:txBody>
          </p:sp>
          <p:pic>
            <p:nvPicPr>
              <p:cNvPr id="45" name="Picture 44"/>
              <p:cNvPicPr>
                <a:picLocks noChangeAspect="1"/>
              </p:cNvPicPr>
              <p:nvPr/>
            </p:nvPicPr>
            <p:blipFill>
              <a:blip r:embed="rId5">
                <a:extLst>
                  <a:ext uri="{BEBA8EAE-BF5A-486C-A8C5-ECC9F3942E4B}">
                    <a14:imgProps xmlns:a14="http://schemas.microsoft.com/office/drawing/2010/main">
                      <a14:imgLayer r:embed="rId6">
                        <a14:imgEffect>
                          <a14:backgroundRemoval t="4286" b="90000" l="22467" r="78394"/>
                        </a14:imgEffect>
                      </a14:imgLayer>
                    </a14:imgProps>
                  </a:ext>
                </a:extLst>
              </a:blip>
              <a:stretch>
                <a:fillRect/>
              </a:stretch>
            </p:blipFill>
            <p:spPr>
              <a:xfrm>
                <a:off x="10089429" y="3308706"/>
                <a:ext cx="1097043" cy="660743"/>
              </a:xfrm>
              <a:prstGeom prst="rect">
                <a:avLst/>
              </a:prstGeom>
            </p:spPr>
          </p:pic>
        </p:grpSp>
      </p:grpSp>
    </p:spTree>
    <p:extLst>
      <p:ext uri="{BB962C8B-B14F-4D97-AF65-F5344CB8AC3E}">
        <p14:creationId xmlns:p14="http://schemas.microsoft.com/office/powerpoint/2010/main" val="3550804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69241" y="291960"/>
            <a:ext cx="10515600" cy="1325563"/>
          </a:xfrm>
        </p:spPr>
        <p:txBody>
          <a:bodyPr/>
          <a:lstStyle/>
          <a:p>
            <a:r>
              <a:rPr lang="en-US"/>
              <a:t>.NET Standard 2.0 Released!</a:t>
            </a:r>
          </a:p>
        </p:txBody>
      </p:sp>
      <p:sp>
        <p:nvSpPr>
          <p:cNvPr id="6" name="Text Placeholder 5"/>
          <p:cNvSpPr>
            <a:spLocks noGrp="1"/>
          </p:cNvSpPr>
          <p:nvPr>
            <p:ph type="body" sz="quarter" idx="10"/>
          </p:nvPr>
        </p:nvSpPr>
        <p:spPr>
          <a:xfrm>
            <a:off x="269241" y="1456887"/>
            <a:ext cx="8067823" cy="1228413"/>
          </a:xfrm>
        </p:spPr>
        <p:txBody>
          <a:bodyPr/>
          <a:lstStyle/>
          <a:p>
            <a:pPr>
              <a:spcBef>
                <a:spcPts val="2941"/>
              </a:spcBef>
            </a:pPr>
            <a:r>
              <a:rPr lang="en-US">
                <a:gradFill>
                  <a:gsLst>
                    <a:gs pos="13072">
                      <a:schemeClr val="tx2"/>
                    </a:gs>
                    <a:gs pos="67000">
                      <a:schemeClr val="tx2"/>
                    </a:gs>
                  </a:gsLst>
                  <a:lin ang="5400000" scaled="0"/>
                </a:gradFill>
              </a:rPr>
              <a:t>Has much bigger API surface</a:t>
            </a:r>
          </a:p>
          <a:p>
            <a:pPr marL="0" lvl="1">
              <a:spcBef>
                <a:spcPts val="784"/>
              </a:spcBef>
            </a:pPr>
            <a:r>
              <a:rPr lang="en-US" sz="1961"/>
              <a:t>Extended to cover intersection between .NET Framework and </a:t>
            </a:r>
            <a:r>
              <a:rPr lang="en-US" sz="1961" err="1"/>
              <a:t>Xamarin</a:t>
            </a:r>
            <a:endParaRPr lang="en-US" sz="1961"/>
          </a:p>
          <a:p>
            <a:pPr marL="0" lvl="1">
              <a:spcBef>
                <a:spcPts val="784"/>
              </a:spcBef>
            </a:pPr>
            <a:r>
              <a:rPr lang="en-US" sz="1961"/>
              <a:t>Also makes .NET Core 2.0 bigger as it implements .NET Standard 2.0</a:t>
            </a:r>
          </a:p>
        </p:txBody>
      </p:sp>
      <p:sp>
        <p:nvSpPr>
          <p:cNvPr id="2" name="TextBox 1"/>
          <p:cNvSpPr txBox="1"/>
          <p:nvPr/>
        </p:nvSpPr>
        <p:spPr>
          <a:xfrm>
            <a:off x="8874887" y="3877208"/>
            <a:ext cx="3047844" cy="2241062"/>
          </a:xfrm>
          <a:prstGeom prst="rect">
            <a:avLst/>
          </a:prstGeom>
          <a:solidFill>
            <a:schemeClr val="bg1"/>
          </a:solidFill>
          <a:ln>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none" lIns="182854" tIns="146284" rIns="182854" bIns="146284" rtlCol="0">
            <a:noAutofit/>
          </a:bodyPr>
          <a:lstStyle/>
          <a:p>
            <a:pPr>
              <a:lnSpc>
                <a:spcPct val="90000"/>
              </a:lnSpc>
              <a:spcBef>
                <a:spcPts val="588"/>
              </a:spcBef>
            </a:pPr>
            <a:r>
              <a:rPr lang="en-US" sz="7842" spc="-294">
                <a:gradFill>
                  <a:gsLst>
                    <a:gs pos="28758">
                      <a:schemeClr val="tx2"/>
                    </a:gs>
                    <a:gs pos="63000">
                      <a:schemeClr val="tx2"/>
                    </a:gs>
                  </a:gsLst>
                  <a:lin ang="5400000" scaled="0"/>
                </a:gradFill>
                <a:latin typeface="+mj-lt"/>
              </a:rPr>
              <a:t>~70%</a:t>
            </a:r>
          </a:p>
          <a:p>
            <a:pPr>
              <a:lnSpc>
                <a:spcPct val="90000"/>
              </a:lnSpc>
              <a:spcBef>
                <a:spcPts val="588"/>
              </a:spcBef>
            </a:pPr>
            <a:r>
              <a:rPr lang="en-US" sz="1961">
                <a:gradFill>
                  <a:gsLst>
                    <a:gs pos="1250">
                      <a:srgbClr val="505050"/>
                    </a:gs>
                    <a:gs pos="100000">
                      <a:srgbClr val="505050"/>
                    </a:gs>
                  </a:gsLst>
                  <a:lin ang="5400000" scaled="0"/>
                </a:gradFill>
              </a:rPr>
              <a:t>of </a:t>
            </a:r>
            <a:r>
              <a:rPr lang="en-US" sz="1961" err="1">
                <a:gradFill>
                  <a:gsLst>
                    <a:gs pos="1250">
                      <a:srgbClr val="505050"/>
                    </a:gs>
                    <a:gs pos="100000">
                      <a:srgbClr val="505050"/>
                    </a:gs>
                  </a:gsLst>
                  <a:lin ang="5400000" scaled="0"/>
                </a:gradFill>
              </a:rPr>
              <a:t>NuGet</a:t>
            </a:r>
            <a:r>
              <a:rPr lang="en-US" sz="1961">
                <a:gradFill>
                  <a:gsLst>
                    <a:gs pos="1250">
                      <a:srgbClr val="505050"/>
                    </a:gs>
                    <a:gs pos="100000">
                      <a:srgbClr val="505050"/>
                    </a:gs>
                  </a:gsLst>
                  <a:lin ang="5400000" scaled="0"/>
                </a:gradFill>
              </a:rPr>
              <a:t> packages</a:t>
            </a:r>
          </a:p>
          <a:p>
            <a:pPr>
              <a:lnSpc>
                <a:spcPct val="90000"/>
              </a:lnSpc>
              <a:spcBef>
                <a:spcPts val="588"/>
              </a:spcBef>
            </a:pPr>
            <a:r>
              <a:rPr lang="en-US" sz="1961">
                <a:gradFill>
                  <a:gsLst>
                    <a:gs pos="1250">
                      <a:srgbClr val="505050"/>
                    </a:gs>
                    <a:gs pos="100000">
                      <a:srgbClr val="505050"/>
                    </a:gs>
                  </a:gsLst>
                  <a:lin ang="5400000" scaled="0"/>
                </a:gradFill>
              </a:rPr>
              <a:t>are API compatible</a:t>
            </a:r>
          </a:p>
        </p:txBody>
      </p:sp>
      <p:sp>
        <p:nvSpPr>
          <p:cNvPr id="7" name="TextBox 6"/>
          <p:cNvSpPr txBox="1"/>
          <p:nvPr/>
        </p:nvSpPr>
        <p:spPr>
          <a:xfrm>
            <a:off x="8874887" y="1456887"/>
            <a:ext cx="3047844" cy="2241062"/>
          </a:xfrm>
          <a:prstGeom prst="rect">
            <a:avLst/>
          </a:prstGeom>
          <a:solidFill>
            <a:schemeClr val="bg1"/>
          </a:solidFill>
          <a:ln w="10795">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lIns="182854" tIns="146284" rIns="182854" bIns="146284" rtlCol="0">
            <a:noAutofit/>
          </a:bodyPr>
          <a:lstStyle/>
          <a:p>
            <a:pPr>
              <a:lnSpc>
                <a:spcPct val="90000"/>
              </a:lnSpc>
              <a:spcBef>
                <a:spcPts val="588"/>
              </a:spcBef>
            </a:pPr>
            <a:r>
              <a:rPr lang="en-US" sz="7842" spc="-294">
                <a:gradFill>
                  <a:gsLst>
                    <a:gs pos="28758">
                      <a:schemeClr val="tx2"/>
                    </a:gs>
                    <a:gs pos="63000">
                      <a:schemeClr val="tx2"/>
                    </a:gs>
                  </a:gsLst>
                  <a:lin ang="5400000" scaled="0"/>
                </a:gradFill>
                <a:latin typeface="+mj-lt"/>
              </a:rPr>
              <a:t>+20K</a:t>
            </a:r>
          </a:p>
          <a:p>
            <a:pPr>
              <a:lnSpc>
                <a:spcPct val="90000"/>
              </a:lnSpc>
              <a:spcBef>
                <a:spcPts val="588"/>
              </a:spcBef>
            </a:pPr>
            <a:r>
              <a:rPr lang="en-US" sz="1961">
                <a:gradFill>
                  <a:gsLst>
                    <a:gs pos="1250">
                      <a:srgbClr val="505050"/>
                    </a:gs>
                    <a:gs pos="100000">
                      <a:srgbClr val="505050"/>
                    </a:gs>
                  </a:gsLst>
                  <a:lin ang="5400000" scaled="0"/>
                </a:gradFill>
              </a:rPr>
              <a:t>More APIs than</a:t>
            </a:r>
          </a:p>
          <a:p>
            <a:pPr>
              <a:lnSpc>
                <a:spcPct val="90000"/>
              </a:lnSpc>
              <a:spcBef>
                <a:spcPts val="588"/>
              </a:spcBef>
            </a:pPr>
            <a:r>
              <a:rPr lang="en-US" sz="1961">
                <a:gradFill>
                  <a:gsLst>
                    <a:gs pos="1250">
                      <a:srgbClr val="505050"/>
                    </a:gs>
                    <a:gs pos="100000">
                      <a:srgbClr val="505050"/>
                    </a:gs>
                  </a:gsLst>
                  <a:lin ang="5400000" scaled="0"/>
                </a:gradFill>
              </a:rPr>
              <a:t>.NET Standard 1.x</a:t>
            </a:r>
          </a:p>
        </p:txBody>
      </p:sp>
      <p:sp>
        <p:nvSpPr>
          <p:cNvPr id="8" name="Text Placeholder 5"/>
          <p:cNvSpPr txBox="1">
            <a:spLocks/>
          </p:cNvSpPr>
          <p:nvPr/>
        </p:nvSpPr>
        <p:spPr>
          <a:xfrm>
            <a:off x="269241" y="3877208"/>
            <a:ext cx="8067823" cy="1786220"/>
          </a:xfrm>
          <a:prstGeom prst="rect">
            <a:avLst/>
          </a:prstGeom>
        </p:spPr>
        <p:txBody>
          <a:bodyPr vert="horz" wrap="square" lIns="143428" tIns="89642" rIns="143428" bIns="89642" rtlCol="0">
            <a:spAutoFit/>
          </a:bodyPr>
          <a:lstStyle>
            <a:lvl1pPr marL="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3600" kern="1200" spc="0" baseline="0">
                <a:gradFill>
                  <a:gsLst>
                    <a:gs pos="1250">
                      <a:schemeClr val="tx1"/>
                    </a:gs>
                    <a:gs pos="100000">
                      <a:schemeClr val="tx1"/>
                    </a:gs>
                  </a:gsLst>
                  <a:lin ang="5400000" scaled="0"/>
                </a:gradFill>
                <a:latin typeface="+mj-lt"/>
                <a:ea typeface="+mn-ea"/>
                <a:cs typeface="+mn-cs"/>
              </a:defRPr>
            </a:lvl1pPr>
            <a:lvl2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941"/>
              </a:spcBef>
            </a:pPr>
            <a:r>
              <a:rPr lang="en-US" sz="3529">
                <a:gradFill>
                  <a:gsLst>
                    <a:gs pos="13072">
                      <a:schemeClr val="tx2"/>
                    </a:gs>
                    <a:gs pos="67000">
                      <a:schemeClr val="tx2"/>
                    </a:gs>
                  </a:gsLst>
                  <a:lin ang="5400000" scaled="0"/>
                </a:gradFill>
              </a:rPr>
              <a:t>Can reference .NET Framework libraries</a:t>
            </a:r>
          </a:p>
          <a:p>
            <a:pPr marL="0" lvl="1">
              <a:spcBef>
                <a:spcPts val="784"/>
              </a:spcBef>
            </a:pPr>
            <a:r>
              <a:rPr lang="en-US" sz="1961"/>
              <a:t>Compatibility shim allows referencing existing .NET Framework binaries</a:t>
            </a:r>
          </a:p>
          <a:p>
            <a:pPr marL="0" lvl="1">
              <a:spcBef>
                <a:spcPts val="784"/>
              </a:spcBef>
            </a:pPr>
            <a:r>
              <a:rPr lang="en-US" sz="1961"/>
              <a:t>No recompile required – also covers existing </a:t>
            </a:r>
            <a:r>
              <a:rPr lang="en-US" sz="1961" err="1"/>
              <a:t>NuGet</a:t>
            </a:r>
            <a:r>
              <a:rPr lang="en-US" sz="1961"/>
              <a:t> packages</a:t>
            </a:r>
          </a:p>
          <a:p>
            <a:pPr marL="0" lvl="1">
              <a:spcBef>
                <a:spcPts val="784"/>
              </a:spcBef>
            </a:pPr>
            <a:r>
              <a:rPr lang="en-US" sz="1961"/>
              <a:t>Limited to libraries that only use APIs that are available for .NET Standard</a:t>
            </a:r>
          </a:p>
        </p:txBody>
      </p:sp>
    </p:spTree>
    <p:extLst>
      <p:ext uri="{BB962C8B-B14F-4D97-AF65-F5344CB8AC3E}">
        <p14:creationId xmlns:p14="http://schemas.microsoft.com/office/powerpoint/2010/main" val="4292818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decel="100000"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1+#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289957"/>
            <a:ext cx="11655840" cy="899537"/>
          </a:xfrm>
        </p:spPr>
        <p:txBody>
          <a:bodyPr/>
          <a:lstStyle/>
          <a:p>
            <a:r>
              <a:rPr lang="en-US"/>
              <a:t>APIs in .NET Standard 2.0</a:t>
            </a:r>
          </a:p>
        </p:txBody>
      </p:sp>
      <p:grpSp>
        <p:nvGrpSpPr>
          <p:cNvPr id="14" name="Group 13"/>
          <p:cNvGrpSpPr/>
          <p:nvPr/>
        </p:nvGrpSpPr>
        <p:grpSpPr>
          <a:xfrm>
            <a:off x="1764213" y="5670038"/>
            <a:ext cx="8513527" cy="633625"/>
            <a:chOff x="274639" y="5783237"/>
            <a:chExt cx="8684241" cy="646331"/>
          </a:xfrm>
        </p:grpSpPr>
        <p:sp>
          <p:nvSpPr>
            <p:cNvPr id="4" name="Rectangle 3"/>
            <p:cNvSpPr/>
            <p:nvPr/>
          </p:nvSpPr>
          <p:spPr bwMode="auto">
            <a:xfrm>
              <a:off x="274639" y="5783237"/>
              <a:ext cx="8684241" cy="646331"/>
            </a:xfrm>
            <a:prstGeom prst="rect">
              <a:avLst/>
            </a:prstGeom>
            <a:solidFill>
              <a:schemeClr val="accent6">
                <a:lumMod val="1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defTabSz="913697">
                <a:lnSpc>
                  <a:spcPct val="90000"/>
                </a:lnSpc>
                <a:defRPr/>
              </a:pPr>
              <a:r>
                <a:rPr lang="en-US" sz="1961" b="1" kern="0">
                  <a:gradFill>
                    <a:gsLst>
                      <a:gs pos="11111">
                        <a:schemeClr val="bg1"/>
                      </a:gs>
                      <a:gs pos="28758">
                        <a:schemeClr val="bg1"/>
                      </a:gs>
                    </a:gsLst>
                    <a:lin ang="5400000" scaled="0"/>
                  </a:gradFill>
                  <a:latin typeface="Segoe UI"/>
                  <a:cs typeface="Segoe UI Semibold" panose="020B0702040204020203" pitchFamily="34" charset="0"/>
                </a:rPr>
                <a:t>CORE</a:t>
              </a:r>
            </a:p>
          </p:txBody>
        </p:sp>
        <p:sp>
          <p:nvSpPr>
            <p:cNvPr id="6" name="TextBox 5"/>
            <p:cNvSpPr txBox="1"/>
            <p:nvPr/>
          </p:nvSpPr>
          <p:spPr>
            <a:xfrm>
              <a:off x="3017871" y="5834062"/>
              <a:ext cx="5941009" cy="544680"/>
            </a:xfrm>
            <a:prstGeom prst="rect">
              <a:avLst/>
            </a:prstGeom>
            <a:noFill/>
          </p:spPr>
          <p:txBody>
            <a:bodyPr wrap="square" lIns="179234" tIns="143387" rIns="179234" bIns="143387" rtlCol="0">
              <a:noAutofit/>
            </a:bodyPr>
            <a:lstStyle/>
            <a:p>
              <a:pPr defTabSz="896042">
                <a:lnSpc>
                  <a:spcPct val="90000"/>
                </a:lnSpc>
              </a:pPr>
              <a:r>
                <a:rPr lang="fr-FR" sz="1765" kern="0">
                  <a:gradFill>
                    <a:gsLst>
                      <a:gs pos="11111">
                        <a:schemeClr val="bg1"/>
                      </a:gs>
                      <a:gs pos="28758">
                        <a:schemeClr val="bg1"/>
                      </a:gs>
                    </a:gsLst>
                    <a:lin ang="5400000" scaled="0"/>
                  </a:gradFill>
                  <a:latin typeface="Segoe UI"/>
                </a:rPr>
                <a:t>Primitives</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Collections</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err="1">
                  <a:gradFill>
                    <a:gsLst>
                      <a:gs pos="11111">
                        <a:schemeClr val="bg1"/>
                      </a:gs>
                      <a:gs pos="28758">
                        <a:schemeClr val="bg1"/>
                      </a:gs>
                    </a:gsLst>
                    <a:lin ang="5400000" scaled="0"/>
                  </a:gradFill>
                  <a:latin typeface="Segoe UI"/>
                </a:rPr>
                <a:t>Reflection</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err="1">
                  <a:gradFill>
                    <a:gsLst>
                      <a:gs pos="11111">
                        <a:schemeClr val="bg1"/>
                      </a:gs>
                      <a:gs pos="28758">
                        <a:schemeClr val="bg1"/>
                      </a:gs>
                    </a:gsLst>
                    <a:lin ang="5400000" scaled="0"/>
                  </a:gradFill>
                  <a:latin typeface="Segoe UI"/>
                </a:rPr>
                <a:t>Interop</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err="1">
                  <a:gradFill>
                    <a:gsLst>
                      <a:gs pos="11111">
                        <a:schemeClr val="bg1"/>
                      </a:gs>
                      <a:gs pos="28758">
                        <a:schemeClr val="bg1"/>
                      </a:gs>
                    </a:gsLst>
                    <a:lin ang="5400000" scaled="0"/>
                  </a:gradFill>
                  <a:latin typeface="Segoe UI"/>
                </a:rPr>
                <a:t>Linq</a:t>
              </a:r>
              <a:endParaRPr lang="en-US" sz="1765" kern="0">
                <a:gradFill>
                  <a:gsLst>
                    <a:gs pos="11111">
                      <a:schemeClr val="bg1"/>
                    </a:gs>
                    <a:gs pos="28758">
                      <a:schemeClr val="bg1"/>
                    </a:gs>
                  </a:gsLst>
                  <a:lin ang="5400000" scaled="0"/>
                </a:gradFill>
                <a:latin typeface="Segoe UI"/>
              </a:endParaRPr>
            </a:p>
          </p:txBody>
        </p:sp>
      </p:grpSp>
      <p:grpSp>
        <p:nvGrpSpPr>
          <p:cNvPr id="13" name="Group 12"/>
          <p:cNvGrpSpPr/>
          <p:nvPr/>
        </p:nvGrpSpPr>
        <p:grpSpPr>
          <a:xfrm>
            <a:off x="1764213" y="4827410"/>
            <a:ext cx="8513527" cy="633625"/>
            <a:chOff x="274639" y="4886779"/>
            <a:chExt cx="8684241" cy="646331"/>
          </a:xfrm>
        </p:grpSpPr>
        <p:sp>
          <p:nvSpPr>
            <p:cNvPr id="17" name="Rectangle 16"/>
            <p:cNvSpPr/>
            <p:nvPr/>
          </p:nvSpPr>
          <p:spPr bwMode="auto">
            <a:xfrm>
              <a:off x="274639" y="4886779"/>
              <a:ext cx="8684241" cy="646331"/>
            </a:xfrm>
            <a:prstGeom prst="rect">
              <a:avLst/>
            </a:pr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defTabSz="913697">
                <a:lnSpc>
                  <a:spcPct val="90000"/>
                </a:lnSpc>
                <a:defRPr/>
              </a:pPr>
              <a:r>
                <a:rPr lang="en-US" sz="1961" b="1" kern="0">
                  <a:gradFill>
                    <a:gsLst>
                      <a:gs pos="56209">
                        <a:schemeClr val="bg2">
                          <a:lumMod val="10000"/>
                        </a:schemeClr>
                      </a:gs>
                      <a:gs pos="43000">
                        <a:schemeClr val="bg2">
                          <a:lumMod val="10000"/>
                        </a:schemeClr>
                      </a:gs>
                    </a:gsLst>
                    <a:lin ang="5400000" scaled="0"/>
                  </a:gradFill>
                  <a:latin typeface="Segoe UI"/>
                  <a:cs typeface="Segoe UI Semibold" panose="020B0702040204020203" pitchFamily="34" charset="0"/>
                </a:rPr>
                <a:t>THREADING</a:t>
              </a:r>
            </a:p>
          </p:txBody>
        </p:sp>
        <p:sp>
          <p:nvSpPr>
            <p:cNvPr id="18" name="TextBox 17"/>
            <p:cNvSpPr txBox="1"/>
            <p:nvPr/>
          </p:nvSpPr>
          <p:spPr>
            <a:xfrm>
              <a:off x="3017872" y="4937639"/>
              <a:ext cx="5576198" cy="544611"/>
            </a:xfrm>
            <a:prstGeom prst="rect">
              <a:avLst/>
            </a:prstGeom>
            <a:noFill/>
          </p:spPr>
          <p:txBody>
            <a:bodyPr wrap="square" lIns="179234" tIns="143387" rIns="179234" bIns="143387" rtlCol="0">
              <a:noAutofit/>
            </a:bodyPr>
            <a:lstStyle/>
            <a:p>
              <a:pPr defTabSz="896042">
                <a:lnSpc>
                  <a:spcPct val="90000"/>
                </a:lnSpc>
              </a:pPr>
              <a:r>
                <a:rPr lang="fr-FR" sz="1765" kern="0">
                  <a:gradFill>
                    <a:gsLst>
                      <a:gs pos="56209">
                        <a:schemeClr val="bg2">
                          <a:lumMod val="10000"/>
                        </a:schemeClr>
                      </a:gs>
                      <a:gs pos="43000">
                        <a:schemeClr val="bg2">
                          <a:lumMod val="10000"/>
                        </a:schemeClr>
                      </a:gs>
                    </a:gsLst>
                    <a:lin ang="5400000" scaled="0"/>
                  </a:gradFill>
                  <a:latin typeface="Segoe UI"/>
                </a:rPr>
                <a:t>Threads</a:t>
              </a:r>
              <a:r>
                <a:rPr lang="fr-FR" sz="1765" kern="0" spc="294">
                  <a:gradFill>
                    <a:gsLst>
                      <a:gs pos="56209">
                        <a:schemeClr val="bg2">
                          <a:lumMod val="10000"/>
                        </a:schemeClr>
                      </a:gs>
                      <a:gs pos="43000">
                        <a:schemeClr val="bg2">
                          <a:lumMod val="10000"/>
                        </a:schemeClr>
                      </a:gs>
                    </a:gsLst>
                    <a:lin ang="5400000" scaled="0"/>
                  </a:gradFill>
                  <a:latin typeface="Segoe UI"/>
                </a:rPr>
                <a:t> </a:t>
              </a:r>
              <a:r>
                <a:rPr lang="fr-FR" sz="1765" kern="0">
                  <a:gradFill>
                    <a:gsLst>
                      <a:gs pos="56209">
                        <a:schemeClr val="bg2">
                          <a:lumMod val="10000"/>
                        </a:schemeClr>
                      </a:gs>
                      <a:gs pos="43000">
                        <a:schemeClr val="bg2">
                          <a:lumMod val="10000"/>
                        </a:schemeClr>
                      </a:gs>
                    </a:gsLst>
                    <a:lin ang="5400000" scaled="0"/>
                  </a:gradFill>
                  <a:latin typeface="Segoe UI"/>
                </a:rPr>
                <a:t>•</a:t>
              </a:r>
              <a:r>
                <a:rPr lang="fr-FR" sz="1765" kern="0" spc="294">
                  <a:gradFill>
                    <a:gsLst>
                      <a:gs pos="56209">
                        <a:schemeClr val="bg2">
                          <a:lumMod val="10000"/>
                        </a:schemeClr>
                      </a:gs>
                      <a:gs pos="43000">
                        <a:schemeClr val="bg2">
                          <a:lumMod val="10000"/>
                        </a:schemeClr>
                      </a:gs>
                    </a:gsLst>
                    <a:lin ang="5400000" scaled="0"/>
                  </a:gradFill>
                  <a:latin typeface="Segoe UI"/>
                </a:rPr>
                <a:t> </a:t>
              </a:r>
              <a:r>
                <a:rPr lang="fr-FR" sz="1765" kern="0">
                  <a:gradFill>
                    <a:gsLst>
                      <a:gs pos="56209">
                        <a:schemeClr val="bg2">
                          <a:lumMod val="10000"/>
                        </a:schemeClr>
                      </a:gs>
                      <a:gs pos="43000">
                        <a:schemeClr val="bg2">
                          <a:lumMod val="10000"/>
                        </a:schemeClr>
                      </a:gs>
                    </a:gsLst>
                    <a:lin ang="5400000" scaled="0"/>
                  </a:gradFill>
                  <a:latin typeface="Segoe UI"/>
                </a:rPr>
                <a:t>Thread Pool</a:t>
              </a:r>
              <a:r>
                <a:rPr lang="fr-FR" sz="1765" kern="0" spc="294">
                  <a:gradFill>
                    <a:gsLst>
                      <a:gs pos="56209">
                        <a:schemeClr val="bg2">
                          <a:lumMod val="10000"/>
                        </a:schemeClr>
                      </a:gs>
                      <a:gs pos="43000">
                        <a:schemeClr val="bg2">
                          <a:lumMod val="10000"/>
                        </a:schemeClr>
                      </a:gs>
                    </a:gsLst>
                    <a:lin ang="5400000" scaled="0"/>
                  </a:gradFill>
                  <a:latin typeface="Segoe UI"/>
                </a:rPr>
                <a:t> </a:t>
              </a:r>
              <a:r>
                <a:rPr lang="fr-FR" sz="1765" kern="0">
                  <a:gradFill>
                    <a:gsLst>
                      <a:gs pos="56209">
                        <a:schemeClr val="bg2">
                          <a:lumMod val="10000"/>
                        </a:schemeClr>
                      </a:gs>
                      <a:gs pos="43000">
                        <a:schemeClr val="bg2">
                          <a:lumMod val="10000"/>
                        </a:schemeClr>
                      </a:gs>
                    </a:gsLst>
                    <a:lin ang="5400000" scaled="0"/>
                  </a:gradFill>
                  <a:latin typeface="Segoe UI"/>
                </a:rPr>
                <a:t>•</a:t>
              </a:r>
              <a:r>
                <a:rPr lang="fr-FR" sz="1765" kern="0" spc="294">
                  <a:gradFill>
                    <a:gsLst>
                      <a:gs pos="56209">
                        <a:schemeClr val="bg2">
                          <a:lumMod val="10000"/>
                        </a:schemeClr>
                      </a:gs>
                      <a:gs pos="43000">
                        <a:schemeClr val="bg2">
                          <a:lumMod val="10000"/>
                        </a:schemeClr>
                      </a:gs>
                    </a:gsLst>
                    <a:lin ang="5400000" scaled="0"/>
                  </a:gradFill>
                  <a:latin typeface="Segoe UI"/>
                </a:rPr>
                <a:t> </a:t>
              </a:r>
              <a:r>
                <a:rPr lang="fr-FR" sz="1765" kern="0" err="1">
                  <a:gradFill>
                    <a:gsLst>
                      <a:gs pos="56209">
                        <a:schemeClr val="bg2">
                          <a:lumMod val="10000"/>
                        </a:schemeClr>
                      </a:gs>
                      <a:gs pos="43000">
                        <a:schemeClr val="bg2">
                          <a:lumMod val="10000"/>
                        </a:schemeClr>
                      </a:gs>
                    </a:gsLst>
                    <a:lin ang="5400000" scaled="0"/>
                  </a:gradFill>
                  <a:latin typeface="Segoe UI"/>
                </a:rPr>
                <a:t>Tasks</a:t>
              </a:r>
              <a:endParaRPr lang="en-US" sz="1765" kern="0">
                <a:gradFill>
                  <a:gsLst>
                    <a:gs pos="56209">
                      <a:schemeClr val="bg2">
                        <a:lumMod val="10000"/>
                      </a:schemeClr>
                    </a:gs>
                    <a:gs pos="43000">
                      <a:schemeClr val="bg2">
                        <a:lumMod val="10000"/>
                      </a:schemeClr>
                    </a:gs>
                  </a:gsLst>
                  <a:lin ang="5400000" scaled="0"/>
                </a:gradFill>
                <a:latin typeface="Segoe UI"/>
              </a:endParaRPr>
            </a:p>
          </p:txBody>
        </p:sp>
      </p:grpSp>
      <p:grpSp>
        <p:nvGrpSpPr>
          <p:cNvPr id="12" name="Group 11"/>
          <p:cNvGrpSpPr/>
          <p:nvPr/>
        </p:nvGrpSpPr>
        <p:grpSpPr>
          <a:xfrm>
            <a:off x="1764213" y="3984779"/>
            <a:ext cx="8513527" cy="633625"/>
            <a:chOff x="274639" y="4027252"/>
            <a:chExt cx="8684241" cy="646331"/>
          </a:xfrm>
        </p:grpSpPr>
        <p:sp>
          <p:nvSpPr>
            <p:cNvPr id="20" name="Rectangle 19"/>
            <p:cNvSpPr/>
            <p:nvPr/>
          </p:nvSpPr>
          <p:spPr bwMode="auto">
            <a:xfrm>
              <a:off x="274639" y="4027252"/>
              <a:ext cx="8684241" cy="646331"/>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defTabSz="913697">
                <a:lnSpc>
                  <a:spcPct val="90000"/>
                </a:lnSpc>
                <a:defRPr/>
              </a:pPr>
              <a:r>
                <a:rPr lang="en-US" sz="1961" b="1" kern="0">
                  <a:solidFill>
                    <a:schemeClr val="tx1">
                      <a:lumMod val="50000"/>
                    </a:schemeClr>
                  </a:solidFill>
                  <a:latin typeface="Segoe UI"/>
                  <a:cs typeface="Segoe UI Semibold" panose="020B0702040204020203" pitchFamily="34" charset="0"/>
                </a:rPr>
                <a:t>IO</a:t>
              </a:r>
            </a:p>
          </p:txBody>
        </p:sp>
        <p:sp>
          <p:nvSpPr>
            <p:cNvPr id="21" name="TextBox 20"/>
            <p:cNvSpPr txBox="1"/>
            <p:nvPr/>
          </p:nvSpPr>
          <p:spPr>
            <a:xfrm>
              <a:off x="3017872" y="4078112"/>
              <a:ext cx="5576198" cy="544611"/>
            </a:xfrm>
            <a:prstGeom prst="rect">
              <a:avLst/>
            </a:prstGeom>
            <a:noFill/>
          </p:spPr>
          <p:txBody>
            <a:bodyPr wrap="square" lIns="179234" tIns="143387" rIns="179234" bIns="143387" rtlCol="0">
              <a:noAutofit/>
            </a:bodyPr>
            <a:lstStyle/>
            <a:p>
              <a:pPr defTabSz="896042">
                <a:lnSpc>
                  <a:spcPct val="90000"/>
                </a:lnSpc>
              </a:pPr>
              <a:r>
                <a:rPr lang="fr-FR" sz="1765" kern="0">
                  <a:solidFill>
                    <a:schemeClr val="tx1">
                      <a:lumMod val="50000"/>
                    </a:schemeClr>
                  </a:solidFill>
                  <a:latin typeface="Segoe UI"/>
                </a:rPr>
                <a:t>Files</a:t>
              </a:r>
              <a:r>
                <a:rPr lang="fr-FR" sz="1765" kern="0" spc="294">
                  <a:solidFill>
                    <a:schemeClr val="tx1">
                      <a:lumMod val="50000"/>
                    </a:schemeClr>
                  </a:solidFill>
                  <a:latin typeface="Segoe UI"/>
                </a:rPr>
                <a:t> </a:t>
              </a:r>
              <a:r>
                <a:rPr lang="fr-FR" sz="1765" kern="0">
                  <a:solidFill>
                    <a:schemeClr val="tx1">
                      <a:lumMod val="50000"/>
                    </a:schemeClr>
                  </a:solidFill>
                  <a:latin typeface="Segoe UI"/>
                </a:rPr>
                <a:t>•</a:t>
              </a:r>
              <a:r>
                <a:rPr lang="fr-FR" sz="1765" kern="0" spc="294">
                  <a:solidFill>
                    <a:schemeClr val="tx1">
                      <a:lumMod val="50000"/>
                    </a:schemeClr>
                  </a:solidFill>
                  <a:latin typeface="Segoe UI"/>
                </a:rPr>
                <a:t> </a:t>
              </a:r>
              <a:r>
                <a:rPr lang="fr-FR" sz="1765" kern="0">
                  <a:solidFill>
                    <a:schemeClr val="tx1">
                      <a:lumMod val="50000"/>
                    </a:schemeClr>
                  </a:solidFill>
                  <a:latin typeface="Segoe UI"/>
                </a:rPr>
                <a:t>Compression</a:t>
              </a:r>
              <a:r>
                <a:rPr lang="fr-FR" sz="1765" kern="0" spc="294">
                  <a:solidFill>
                    <a:schemeClr val="tx1">
                      <a:lumMod val="50000"/>
                    </a:schemeClr>
                  </a:solidFill>
                  <a:latin typeface="Segoe UI"/>
                </a:rPr>
                <a:t> </a:t>
              </a:r>
              <a:r>
                <a:rPr lang="fr-FR" sz="1765" kern="0">
                  <a:solidFill>
                    <a:schemeClr val="tx1">
                      <a:lumMod val="50000"/>
                    </a:schemeClr>
                  </a:solidFill>
                  <a:latin typeface="Segoe UI"/>
                </a:rPr>
                <a:t>•</a:t>
              </a:r>
              <a:r>
                <a:rPr lang="fr-FR" sz="1765" kern="0" spc="294">
                  <a:solidFill>
                    <a:schemeClr val="tx1">
                      <a:lumMod val="50000"/>
                    </a:schemeClr>
                  </a:solidFill>
                  <a:latin typeface="Segoe UI"/>
                </a:rPr>
                <a:t> </a:t>
              </a:r>
              <a:r>
                <a:rPr lang="fr-FR" sz="1765" kern="0">
                  <a:solidFill>
                    <a:schemeClr val="tx1">
                      <a:lumMod val="50000"/>
                    </a:schemeClr>
                  </a:solidFill>
                  <a:latin typeface="Segoe UI"/>
                </a:rPr>
                <a:t>MMF</a:t>
              </a:r>
              <a:endParaRPr lang="en-US" sz="1765" kern="0">
                <a:solidFill>
                  <a:schemeClr val="tx1">
                    <a:lumMod val="50000"/>
                  </a:schemeClr>
                </a:solidFill>
                <a:latin typeface="Segoe UI"/>
              </a:endParaRPr>
            </a:p>
          </p:txBody>
        </p:sp>
      </p:grpSp>
      <p:grpSp>
        <p:nvGrpSpPr>
          <p:cNvPr id="11" name="Group 10"/>
          <p:cNvGrpSpPr/>
          <p:nvPr/>
        </p:nvGrpSpPr>
        <p:grpSpPr>
          <a:xfrm>
            <a:off x="1764213" y="3142149"/>
            <a:ext cx="8513527" cy="633625"/>
            <a:chOff x="274639" y="3167725"/>
            <a:chExt cx="8684241" cy="646331"/>
          </a:xfrm>
        </p:grpSpPr>
        <p:sp>
          <p:nvSpPr>
            <p:cNvPr id="23" name="Rectangle 22"/>
            <p:cNvSpPr/>
            <p:nvPr/>
          </p:nvSpPr>
          <p:spPr bwMode="auto">
            <a:xfrm>
              <a:off x="274639" y="3167725"/>
              <a:ext cx="8684241" cy="646331"/>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defTabSz="913697">
                <a:lnSpc>
                  <a:spcPct val="90000"/>
                </a:lnSpc>
                <a:defRPr/>
              </a:pPr>
              <a:r>
                <a:rPr lang="en-US" sz="1961" b="1" kern="0">
                  <a:gradFill>
                    <a:gsLst>
                      <a:gs pos="11111">
                        <a:schemeClr val="bg1"/>
                      </a:gs>
                      <a:gs pos="28758">
                        <a:schemeClr val="bg1"/>
                      </a:gs>
                    </a:gsLst>
                    <a:lin ang="5400000" scaled="0"/>
                  </a:gradFill>
                  <a:latin typeface="Segoe UI"/>
                  <a:cs typeface="Segoe UI Semibold" panose="020B0702040204020203" pitchFamily="34" charset="0"/>
                </a:rPr>
                <a:t>NETWORKING</a:t>
              </a:r>
            </a:p>
          </p:txBody>
        </p:sp>
        <p:sp>
          <p:nvSpPr>
            <p:cNvPr id="24" name="TextBox 23"/>
            <p:cNvSpPr txBox="1"/>
            <p:nvPr/>
          </p:nvSpPr>
          <p:spPr>
            <a:xfrm>
              <a:off x="3017872" y="3218585"/>
              <a:ext cx="5576198" cy="544611"/>
            </a:xfrm>
            <a:prstGeom prst="rect">
              <a:avLst/>
            </a:prstGeom>
            <a:noFill/>
          </p:spPr>
          <p:txBody>
            <a:bodyPr wrap="square" lIns="179234" tIns="143387" rIns="179234" bIns="143387" rtlCol="0">
              <a:noAutofit/>
            </a:bodyPr>
            <a:lstStyle/>
            <a:p>
              <a:pPr defTabSz="896042">
                <a:lnSpc>
                  <a:spcPct val="90000"/>
                </a:lnSpc>
              </a:pPr>
              <a:r>
                <a:rPr lang="fr-FR" sz="1765" kern="0">
                  <a:gradFill>
                    <a:gsLst>
                      <a:gs pos="11111">
                        <a:schemeClr val="bg1"/>
                      </a:gs>
                      <a:gs pos="28758">
                        <a:schemeClr val="bg1"/>
                      </a:gs>
                    </a:gsLst>
                    <a:lin ang="5400000" scaled="0"/>
                  </a:gradFill>
                  <a:latin typeface="Segoe UI"/>
                </a:rPr>
                <a:t>Sockets</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HTTP</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Mail</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err="1">
                  <a:gradFill>
                    <a:gsLst>
                      <a:gs pos="11111">
                        <a:schemeClr val="bg1"/>
                      </a:gs>
                      <a:gs pos="28758">
                        <a:schemeClr val="bg1"/>
                      </a:gs>
                    </a:gsLst>
                    <a:lin ang="5400000" scaled="0"/>
                  </a:gradFill>
                  <a:latin typeface="Segoe UI"/>
                </a:rPr>
                <a:t>WebSockets</a:t>
              </a:r>
              <a:endParaRPr lang="en-US" sz="1765" kern="0">
                <a:gradFill>
                  <a:gsLst>
                    <a:gs pos="11111">
                      <a:schemeClr val="bg1"/>
                    </a:gs>
                    <a:gs pos="28758">
                      <a:schemeClr val="bg1"/>
                    </a:gs>
                  </a:gsLst>
                  <a:lin ang="5400000" scaled="0"/>
                </a:gradFill>
                <a:latin typeface="Segoe UI"/>
              </a:endParaRPr>
            </a:p>
          </p:txBody>
        </p:sp>
      </p:grpSp>
      <p:grpSp>
        <p:nvGrpSpPr>
          <p:cNvPr id="10" name="Group 9"/>
          <p:cNvGrpSpPr/>
          <p:nvPr/>
        </p:nvGrpSpPr>
        <p:grpSpPr>
          <a:xfrm>
            <a:off x="1764213" y="2299518"/>
            <a:ext cx="8513527" cy="633625"/>
            <a:chOff x="274639" y="2308198"/>
            <a:chExt cx="8684241" cy="646331"/>
          </a:xfrm>
        </p:grpSpPr>
        <p:sp>
          <p:nvSpPr>
            <p:cNvPr id="26" name="Rectangle 25"/>
            <p:cNvSpPr/>
            <p:nvPr/>
          </p:nvSpPr>
          <p:spPr bwMode="auto">
            <a:xfrm>
              <a:off x="274639" y="2308198"/>
              <a:ext cx="8684241" cy="646331"/>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defTabSz="913697">
                <a:lnSpc>
                  <a:spcPct val="90000"/>
                </a:lnSpc>
                <a:defRPr/>
              </a:pPr>
              <a:r>
                <a:rPr lang="en-US" sz="1961" b="1" kern="0">
                  <a:gradFill>
                    <a:gsLst>
                      <a:gs pos="11111">
                        <a:schemeClr val="bg1"/>
                      </a:gs>
                      <a:gs pos="28758">
                        <a:schemeClr val="bg1"/>
                      </a:gs>
                    </a:gsLst>
                    <a:lin ang="5400000" scaled="0"/>
                  </a:gradFill>
                  <a:latin typeface="Segoe UI"/>
                  <a:cs typeface="Segoe UI Semibold" panose="020B0702040204020203" pitchFamily="34" charset="0"/>
                </a:rPr>
                <a:t>SERIALIZATION</a:t>
              </a:r>
            </a:p>
          </p:txBody>
        </p:sp>
        <p:sp>
          <p:nvSpPr>
            <p:cNvPr id="27" name="TextBox 26"/>
            <p:cNvSpPr txBox="1"/>
            <p:nvPr/>
          </p:nvSpPr>
          <p:spPr>
            <a:xfrm>
              <a:off x="3017872" y="2359058"/>
              <a:ext cx="5576198" cy="544611"/>
            </a:xfrm>
            <a:prstGeom prst="rect">
              <a:avLst/>
            </a:prstGeom>
            <a:noFill/>
          </p:spPr>
          <p:txBody>
            <a:bodyPr wrap="square" lIns="179234" tIns="143387" rIns="179234" bIns="143387" rtlCol="0">
              <a:noAutofit/>
            </a:bodyPr>
            <a:lstStyle/>
            <a:p>
              <a:pPr defTabSz="896042">
                <a:lnSpc>
                  <a:spcPct val="90000"/>
                </a:lnSpc>
              </a:pPr>
              <a:r>
                <a:rPr lang="fr-FR" sz="1765" kern="0" err="1">
                  <a:gradFill>
                    <a:gsLst>
                      <a:gs pos="11111">
                        <a:schemeClr val="bg1"/>
                      </a:gs>
                      <a:gs pos="28758">
                        <a:schemeClr val="bg1"/>
                      </a:gs>
                    </a:gsLst>
                    <a:lin ang="5400000" scaled="0"/>
                  </a:gradFill>
                  <a:latin typeface="Segoe UI"/>
                </a:rPr>
                <a:t>BinaryFormatter</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Data </a:t>
              </a:r>
              <a:r>
                <a:rPr lang="fr-FR" sz="1765" kern="0" err="1">
                  <a:gradFill>
                    <a:gsLst>
                      <a:gs pos="11111">
                        <a:schemeClr val="bg1"/>
                      </a:gs>
                      <a:gs pos="28758">
                        <a:schemeClr val="bg1"/>
                      </a:gs>
                    </a:gsLst>
                    <a:lin ang="5400000" scaled="0"/>
                  </a:gradFill>
                  <a:latin typeface="Segoe UI"/>
                </a:rPr>
                <a:t>Contract</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XML</a:t>
              </a:r>
              <a:endParaRPr lang="en-US" sz="1765" kern="0">
                <a:gradFill>
                  <a:gsLst>
                    <a:gs pos="11111">
                      <a:schemeClr val="bg1"/>
                    </a:gs>
                    <a:gs pos="28758">
                      <a:schemeClr val="bg1"/>
                    </a:gs>
                  </a:gsLst>
                  <a:lin ang="5400000" scaled="0"/>
                </a:gradFill>
                <a:latin typeface="Segoe UI"/>
              </a:endParaRPr>
            </a:p>
          </p:txBody>
        </p:sp>
      </p:grpSp>
      <p:grpSp>
        <p:nvGrpSpPr>
          <p:cNvPr id="9" name="Group 8"/>
          <p:cNvGrpSpPr/>
          <p:nvPr/>
        </p:nvGrpSpPr>
        <p:grpSpPr>
          <a:xfrm>
            <a:off x="1764213" y="1456888"/>
            <a:ext cx="8513527" cy="633625"/>
            <a:chOff x="274639" y="1485604"/>
            <a:chExt cx="8684241" cy="646331"/>
          </a:xfrm>
        </p:grpSpPr>
        <p:sp>
          <p:nvSpPr>
            <p:cNvPr id="29" name="Rectangle 28"/>
            <p:cNvSpPr/>
            <p:nvPr/>
          </p:nvSpPr>
          <p:spPr bwMode="auto">
            <a:xfrm>
              <a:off x="274639" y="1485604"/>
              <a:ext cx="8684241" cy="646331"/>
            </a:xfrm>
            <a:prstGeom prst="rect">
              <a:avLst/>
            </a:prstGeom>
            <a:solidFill>
              <a:schemeClr val="tx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defTabSz="913697">
                <a:lnSpc>
                  <a:spcPct val="90000"/>
                </a:lnSpc>
                <a:defRPr/>
              </a:pPr>
              <a:r>
                <a:rPr lang="en-US" sz="1961" b="1" kern="0">
                  <a:gradFill>
                    <a:gsLst>
                      <a:gs pos="11111">
                        <a:schemeClr val="bg1"/>
                      </a:gs>
                      <a:gs pos="28758">
                        <a:schemeClr val="bg1"/>
                      </a:gs>
                    </a:gsLst>
                    <a:lin ang="5400000" scaled="0"/>
                  </a:gradFill>
                  <a:latin typeface="Segoe UI"/>
                  <a:cs typeface="Segoe UI Semibold" panose="020B0702040204020203" pitchFamily="34" charset="0"/>
                </a:rPr>
                <a:t>XML</a:t>
              </a:r>
            </a:p>
          </p:txBody>
        </p:sp>
        <p:sp>
          <p:nvSpPr>
            <p:cNvPr id="30" name="TextBox 29"/>
            <p:cNvSpPr txBox="1"/>
            <p:nvPr/>
          </p:nvSpPr>
          <p:spPr>
            <a:xfrm>
              <a:off x="3017872" y="1536464"/>
              <a:ext cx="5576198" cy="544611"/>
            </a:xfrm>
            <a:prstGeom prst="rect">
              <a:avLst/>
            </a:prstGeom>
            <a:noFill/>
          </p:spPr>
          <p:txBody>
            <a:bodyPr wrap="square" lIns="179234" tIns="143387" rIns="179234" bIns="143387" rtlCol="0">
              <a:noAutofit/>
            </a:bodyPr>
            <a:lstStyle/>
            <a:p>
              <a:pPr defTabSz="896042">
                <a:lnSpc>
                  <a:spcPct val="90000"/>
                </a:lnSpc>
              </a:pPr>
              <a:r>
                <a:rPr lang="fr-FR" sz="1765" kern="0" err="1">
                  <a:gradFill>
                    <a:gsLst>
                      <a:gs pos="11111">
                        <a:schemeClr val="bg1"/>
                      </a:gs>
                      <a:gs pos="28758">
                        <a:schemeClr val="bg1"/>
                      </a:gs>
                    </a:gsLst>
                    <a:lin ang="5400000" scaled="0"/>
                  </a:gradFill>
                  <a:latin typeface="Segoe UI"/>
                </a:rPr>
                <a:t>XLinq</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XML Document</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XPath</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err="1">
                  <a:gradFill>
                    <a:gsLst>
                      <a:gs pos="11111">
                        <a:schemeClr val="bg1"/>
                      </a:gs>
                      <a:gs pos="28758">
                        <a:schemeClr val="bg1"/>
                      </a:gs>
                    </a:gsLst>
                    <a:lin ang="5400000" scaled="0"/>
                  </a:gradFill>
                  <a:latin typeface="Segoe UI"/>
                </a:rPr>
                <a:t>Schema</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a:t>
              </a:r>
              <a:r>
                <a:rPr lang="fr-FR" sz="1765" kern="0" spc="294">
                  <a:gradFill>
                    <a:gsLst>
                      <a:gs pos="11111">
                        <a:schemeClr val="bg1"/>
                      </a:gs>
                      <a:gs pos="28758">
                        <a:schemeClr val="bg1"/>
                      </a:gs>
                    </a:gsLst>
                    <a:lin ang="5400000" scaled="0"/>
                  </a:gradFill>
                  <a:latin typeface="Segoe UI"/>
                </a:rPr>
                <a:t> </a:t>
              </a:r>
              <a:r>
                <a:rPr lang="fr-FR" sz="1765" kern="0">
                  <a:gradFill>
                    <a:gsLst>
                      <a:gs pos="11111">
                        <a:schemeClr val="bg1"/>
                      </a:gs>
                      <a:gs pos="28758">
                        <a:schemeClr val="bg1"/>
                      </a:gs>
                    </a:gsLst>
                    <a:lin ang="5400000" scaled="0"/>
                  </a:gradFill>
                  <a:latin typeface="Segoe UI"/>
                </a:rPr>
                <a:t>XSL</a:t>
              </a:r>
              <a:endParaRPr lang="en-US" sz="1765" kern="0">
                <a:gradFill>
                  <a:gsLst>
                    <a:gs pos="11111">
                      <a:schemeClr val="bg1"/>
                    </a:gs>
                    <a:gs pos="28758">
                      <a:schemeClr val="bg1"/>
                    </a:gs>
                  </a:gsLst>
                  <a:lin ang="5400000" scaled="0"/>
                </a:gradFill>
                <a:latin typeface="Segoe UI"/>
              </a:endParaRPr>
            </a:p>
          </p:txBody>
        </p:sp>
      </p:grpSp>
    </p:spTree>
    <p:extLst>
      <p:ext uri="{BB962C8B-B14F-4D97-AF65-F5344CB8AC3E}">
        <p14:creationId xmlns:p14="http://schemas.microsoft.com/office/powerpoint/2010/main" val="86653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800" fill="hold"/>
                                        <p:tgtEl>
                                          <p:spTgt spid="14"/>
                                        </p:tgtEl>
                                        <p:attrNameLst>
                                          <p:attrName>ppt_x</p:attrName>
                                        </p:attrNameLst>
                                      </p:cBhvr>
                                      <p:tavLst>
                                        <p:tav tm="0">
                                          <p:val>
                                            <p:strVal val="1+#ppt_w/2"/>
                                          </p:val>
                                        </p:tav>
                                        <p:tav tm="100000">
                                          <p:val>
                                            <p:strVal val="#ppt_x"/>
                                          </p:val>
                                        </p:tav>
                                      </p:tavLst>
                                    </p:anim>
                                    <p:anim calcmode="lin" valueType="num">
                                      <p:cBhvr additive="base">
                                        <p:cTn id="8" dur="8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25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800" fill="hold"/>
                                        <p:tgtEl>
                                          <p:spTgt spid="13"/>
                                        </p:tgtEl>
                                        <p:attrNameLst>
                                          <p:attrName>ppt_x</p:attrName>
                                        </p:attrNameLst>
                                      </p:cBhvr>
                                      <p:tavLst>
                                        <p:tav tm="0">
                                          <p:val>
                                            <p:strVal val="1+#ppt_w/2"/>
                                          </p:val>
                                        </p:tav>
                                        <p:tav tm="100000">
                                          <p:val>
                                            <p:strVal val="#ppt_x"/>
                                          </p:val>
                                        </p:tav>
                                      </p:tavLst>
                                    </p:anim>
                                    <p:anim calcmode="lin" valueType="num">
                                      <p:cBhvr additive="base">
                                        <p:cTn id="12" dur="8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800" fill="hold"/>
                                        <p:tgtEl>
                                          <p:spTgt spid="12"/>
                                        </p:tgtEl>
                                        <p:attrNameLst>
                                          <p:attrName>ppt_x</p:attrName>
                                        </p:attrNameLst>
                                      </p:cBhvr>
                                      <p:tavLst>
                                        <p:tav tm="0">
                                          <p:val>
                                            <p:strVal val="1+#ppt_w/2"/>
                                          </p:val>
                                        </p:tav>
                                        <p:tav tm="100000">
                                          <p:val>
                                            <p:strVal val="#ppt_x"/>
                                          </p:val>
                                        </p:tav>
                                      </p:tavLst>
                                    </p:anim>
                                    <p:anim calcmode="lin" valueType="num">
                                      <p:cBhvr additive="base">
                                        <p:cTn id="16" dur="800" fill="hold"/>
                                        <p:tgtEl>
                                          <p:spTgt spid="12"/>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75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800" fill="hold"/>
                                        <p:tgtEl>
                                          <p:spTgt spid="11"/>
                                        </p:tgtEl>
                                        <p:attrNameLst>
                                          <p:attrName>ppt_x</p:attrName>
                                        </p:attrNameLst>
                                      </p:cBhvr>
                                      <p:tavLst>
                                        <p:tav tm="0">
                                          <p:val>
                                            <p:strVal val="1+#ppt_w/2"/>
                                          </p:val>
                                        </p:tav>
                                        <p:tav tm="100000">
                                          <p:val>
                                            <p:strVal val="#ppt_x"/>
                                          </p:val>
                                        </p:tav>
                                      </p:tavLst>
                                    </p:anim>
                                    <p:anim calcmode="lin" valueType="num">
                                      <p:cBhvr additive="base">
                                        <p:cTn id="20" dur="8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2" decel="100000" fill="hold" nodeType="withEffect">
                                  <p:stCondLst>
                                    <p:cond delay="100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800" fill="hold"/>
                                        <p:tgtEl>
                                          <p:spTgt spid="10"/>
                                        </p:tgtEl>
                                        <p:attrNameLst>
                                          <p:attrName>ppt_x</p:attrName>
                                        </p:attrNameLst>
                                      </p:cBhvr>
                                      <p:tavLst>
                                        <p:tav tm="0">
                                          <p:val>
                                            <p:strVal val="1+#ppt_w/2"/>
                                          </p:val>
                                        </p:tav>
                                        <p:tav tm="100000">
                                          <p:val>
                                            <p:strVal val="#ppt_x"/>
                                          </p:val>
                                        </p:tav>
                                      </p:tavLst>
                                    </p:anim>
                                    <p:anim calcmode="lin" valueType="num">
                                      <p:cBhvr additive="base">
                                        <p:cTn id="24" dur="800" fill="hold"/>
                                        <p:tgtEl>
                                          <p:spTgt spid="10"/>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25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800" fill="hold"/>
                                        <p:tgtEl>
                                          <p:spTgt spid="9"/>
                                        </p:tgtEl>
                                        <p:attrNameLst>
                                          <p:attrName>ppt_x</p:attrName>
                                        </p:attrNameLst>
                                      </p:cBhvr>
                                      <p:tavLst>
                                        <p:tav tm="0">
                                          <p:val>
                                            <p:strVal val="1+#ppt_w/2"/>
                                          </p:val>
                                        </p:tav>
                                        <p:tav tm="100000">
                                          <p:val>
                                            <p:strVal val="#ppt_x"/>
                                          </p:val>
                                        </p:tav>
                                      </p:tavLst>
                                    </p:anim>
                                    <p:anim calcmode="lin" valueType="num">
                                      <p:cBhvr additive="base">
                                        <p:cTn id="28" dur="8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nnect_2016_Template_Light">
  <a:themeElements>
    <a:clrScheme name="Custom 1">
      <a:dk1>
        <a:srgbClr val="505050"/>
      </a:dk1>
      <a:lt1>
        <a:srgbClr val="FFFFFF"/>
      </a:lt1>
      <a:dk2>
        <a:srgbClr val="6E3382"/>
      </a:dk2>
      <a:lt2>
        <a:srgbClr val="FFFFFF"/>
      </a:lt2>
      <a:accent1>
        <a:srgbClr val="6E3382"/>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astSharedByUser xmlns="b0e4521d-181b-4aee-b4a8-952b2bc14729">scothu@microsoft.com</LastSharedByUser>
    <SharedWithUsers xmlns="b0e4521d-181b-4aee-b4a8-952b2bc14729">
      <UserInfo>
        <DisplayName>Diego Vega</DisplayName>
        <AccountId>30</AccountId>
        <AccountType/>
      </UserInfo>
      <UserInfo>
        <DisplayName>Daniel Roth</DisplayName>
        <AccountId>31</AccountId>
        <AccountType/>
      </UserInfo>
      <UserInfo>
        <DisplayName>Kasey Uhlenhuth</DisplayName>
        <AccountId>32</AccountId>
        <AccountType/>
      </UserInfo>
      <UserInfo>
        <DisplayName>Andrew Hall (DEVDIV)</DisplayName>
        <AccountId>33</AccountId>
        <AccountType/>
      </UserInfo>
    </SharedWithUsers>
    <LastSharedByTime xmlns="b0e4521d-181b-4aee-b4a8-952b2bc14729">2017-08-02T01:28:32+00:00</LastSharedByTim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38D393254D930438EAEFA57144E97A1" ma:contentTypeVersion="6" ma:contentTypeDescription="Create a new document." ma:contentTypeScope="" ma:versionID="1ab1d48702f2dbd936fe586f8043726f">
  <xsd:schema xmlns:xsd="http://www.w3.org/2001/XMLSchema" xmlns:xs="http://www.w3.org/2001/XMLSchema" xmlns:p="http://schemas.microsoft.com/office/2006/metadata/properties" xmlns:ns2="ed971524-76e7-40a8-a01a-f99956bd178c" xmlns:ns3="b0e4521d-181b-4aee-b4a8-952b2bc14729" targetNamespace="http://schemas.microsoft.com/office/2006/metadata/properties" ma:root="true" ma:fieldsID="4fd0fd4a66fbd0bff1385b057556f9df" ns2:_="" ns3:_="">
    <xsd:import namespace="ed971524-76e7-40a8-a01a-f99956bd178c"/>
    <xsd:import namespace="b0e4521d-181b-4aee-b4a8-952b2bc14729"/>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d971524-76e7-40a8-a01a-f99956bd17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0e4521d-181b-4aee-b4a8-952b2bc14729"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hidden="true" ma:internalName="LastSharedByUser" ma:readOnly="true">
      <xsd:simpleType>
        <xsd:restriction base="dms:Note"/>
      </xsd:simpleType>
    </xsd:element>
    <xsd:element name="LastSharedByTime" ma:index="13"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32051C8-1D54-4CAE-822B-9BF5C05E3E63}">
  <ds:schemaRefs>
    <ds:schemaRef ds:uri="http://schemas.microsoft.com/office/infopath/2007/PartnerControls"/>
    <ds:schemaRef ds:uri="http://purl.org/dc/elements/1.1/"/>
    <ds:schemaRef ds:uri="http://schemas.microsoft.com/office/2006/metadata/properties"/>
    <ds:schemaRef ds:uri="b0e4521d-181b-4aee-b4a8-952b2bc14729"/>
    <ds:schemaRef ds:uri="http://purl.org/dc/terms/"/>
    <ds:schemaRef ds:uri="http://schemas.microsoft.com/office/2006/documentManagement/types"/>
    <ds:schemaRef ds:uri="http://schemas.openxmlformats.org/package/2006/metadata/core-properties"/>
    <ds:schemaRef ds:uri="ed971524-76e7-40a8-a01a-f99956bd178c"/>
    <ds:schemaRef ds:uri="http://www.w3.org/XML/1998/namespace"/>
    <ds:schemaRef ds:uri="http://purl.org/dc/dcmitype/"/>
  </ds:schemaRefs>
</ds:datastoreItem>
</file>

<file path=customXml/itemProps2.xml><?xml version="1.0" encoding="utf-8"?>
<ds:datastoreItem xmlns:ds="http://schemas.openxmlformats.org/officeDocument/2006/customXml" ds:itemID="{5479B346-B91C-44CF-9CBE-5329E476BFD7}">
  <ds:schemaRefs>
    <ds:schemaRef ds:uri="http://schemas.microsoft.com/sharepoint/v3/contenttype/forms"/>
  </ds:schemaRefs>
</ds:datastoreItem>
</file>

<file path=customXml/itemProps3.xml><?xml version="1.0" encoding="utf-8"?>
<ds:datastoreItem xmlns:ds="http://schemas.openxmlformats.org/officeDocument/2006/customXml" ds:itemID="{8E694AB9-464F-4B73-9FBB-9826DE7A52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d971524-76e7-40a8-a01a-f99956bd178c"/>
    <ds:schemaRef ds:uri="b0e4521d-181b-4aee-b4a8-952b2bc147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181</TotalTime>
  <Words>1268</Words>
  <Application>Microsoft Office PowerPoint</Application>
  <PresentationFormat>Widescreen</PresentationFormat>
  <Paragraphs>194</Paragraphs>
  <Slides>27</Slides>
  <Notes>27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Calibri</vt:lpstr>
      <vt:lpstr>Segoe UI</vt:lpstr>
      <vt:lpstr>Segoe UI Light</vt:lpstr>
      <vt:lpstr>Segoe UI Semibold</vt:lpstr>
      <vt:lpstr>Segoe UI Semilight</vt:lpstr>
      <vt:lpstr>Wingdings</vt:lpstr>
      <vt:lpstr>Connect_2016_Template_Light</vt:lpstr>
      <vt:lpstr>PowerPoint Presentation</vt:lpstr>
      <vt:lpstr> Learn. Imagine. Build. .NET Conf September 19-21 </vt:lpstr>
      <vt:lpstr>PowerPoint Presentation</vt:lpstr>
      <vt:lpstr>.NET Core 2.0</vt:lpstr>
      <vt:lpstr>PowerPoint Presentation</vt:lpstr>
      <vt:lpstr>Thank you to all our contributors!</vt:lpstr>
      <vt:lpstr>.NET Standard</vt:lpstr>
      <vt:lpstr>.NET Standard 2.0 Released!</vt:lpstr>
      <vt:lpstr>APIs in .NET Standard 2.0</vt:lpstr>
      <vt:lpstr>Demo: .NET Standard</vt:lpstr>
      <vt:lpstr>Performance improvements in .NET Core 2.0</vt:lpstr>
      <vt:lpstr>PowerPoint Presentation</vt:lpstr>
      <vt:lpstr>betterTogether = .NET Core + Visual Studio 2017</vt:lpstr>
      <vt:lpstr>Live Unit Testing for .NET Core</vt:lpstr>
      <vt:lpstr>Demo: Live Unit Testing</vt:lpstr>
      <vt:lpstr>Azure Functions &amp; .NET Core</vt:lpstr>
      <vt:lpstr>Demo: Azure Functions</vt:lpstr>
      <vt:lpstr>PowerPoint Presentation</vt:lpstr>
      <vt:lpstr>Visual Studio for Mac &amp; .NET Core</vt:lpstr>
      <vt:lpstr>Demo: Visual Studio for Mac</vt:lpstr>
      <vt:lpstr>ASP.NET Core 2.0</vt:lpstr>
      <vt:lpstr>Demo: ASP.NET Core 2.0</vt:lpstr>
      <vt:lpstr>Entity Framework Core 2.0</vt:lpstr>
      <vt:lpstr>Demo: Entity Framework Core</vt:lpstr>
      <vt:lpstr>Key Takeaways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Massi</dc:creator>
  <cp:lastModifiedBy>Abisoye Falabi</cp:lastModifiedBy>
  <cp:revision>5</cp:revision>
  <dcterms:modified xsi:type="dcterms:W3CDTF">2017-10-05T07:52:45Z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0x010100D38D393254D930438EAEFA57144E97A1</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bethma@microsoft.com</vt:lpwstr>
  </property>
  <property fmtid="{D5CDD505-2E9C-101B-9397-08002B2CF9AE}" pid="7" name="MSIP_Label_f42aa342-8706-4288-bd11-ebb85995028c_SetDate">
    <vt:lpwstr>2017-07-28T15:05:09.2926995-07:00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